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27"/>
  </p:notesMasterIdLst>
  <p:sldIdLst>
    <p:sldId id="256" r:id="rId2"/>
    <p:sldId id="653" r:id="rId3"/>
    <p:sldId id="259" r:id="rId4"/>
    <p:sldId id="618" r:id="rId5"/>
    <p:sldId id="675" r:id="rId6"/>
    <p:sldId id="452" r:id="rId7"/>
    <p:sldId id="406" r:id="rId8"/>
    <p:sldId id="602" r:id="rId9"/>
    <p:sldId id="491" r:id="rId10"/>
    <p:sldId id="508" r:id="rId11"/>
    <p:sldId id="679" r:id="rId12"/>
    <p:sldId id="680" r:id="rId13"/>
    <p:sldId id="677" r:id="rId14"/>
    <p:sldId id="345" r:id="rId15"/>
    <p:sldId id="678" r:id="rId16"/>
    <p:sldId id="644" r:id="rId17"/>
    <p:sldId id="681" r:id="rId18"/>
    <p:sldId id="682" r:id="rId19"/>
    <p:sldId id="683" r:id="rId20"/>
    <p:sldId id="684" r:id="rId21"/>
    <p:sldId id="685" r:id="rId22"/>
    <p:sldId id="674" r:id="rId23"/>
    <p:sldId id="257" r:id="rId24"/>
    <p:sldId id="659" r:id="rId25"/>
    <p:sldId id="6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1F5"/>
    <a:srgbClr val="C3AD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80408"/>
  </p:normalViewPr>
  <p:slideViewPr>
    <p:cSldViewPr snapToGrid="0">
      <p:cViewPr varScale="1">
        <p:scale>
          <a:sx n="102" d="100"/>
          <a:sy n="102" d="100"/>
        </p:scale>
        <p:origin x="1712"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2A040-2128-E94B-BA7D-D2647B9D636E}"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CBEE4-5B31-CD4D-99AF-7818885CE6AA}" type="slidenum">
              <a:rPr lang="en-US" smtClean="0"/>
              <a:t>‹#›</a:t>
            </a:fld>
            <a:endParaRPr lang="en-US"/>
          </a:p>
        </p:txBody>
      </p:sp>
    </p:spTree>
    <p:extLst>
      <p:ext uri="{BB962C8B-B14F-4D97-AF65-F5344CB8AC3E}">
        <p14:creationId xmlns:p14="http://schemas.microsoft.com/office/powerpoint/2010/main" val="227712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course outline.</a:t>
            </a:r>
          </a:p>
          <a:p>
            <a:r>
              <a:rPr lang="en-US" dirty="0"/>
              <a:t>During the first few lectures, you have seen how to generate raw proteomics data from mass spectrometry data and today we are learning how to analyze and interpret them using bioinformatic tools.</a:t>
            </a:r>
          </a:p>
          <a:p>
            <a:r>
              <a:rPr lang="en-US" dirty="0"/>
              <a:t>The presentation has several parts.</a:t>
            </a:r>
          </a:p>
          <a:p>
            <a:r>
              <a:rPr lang="en-US" dirty="0"/>
              <a:t>First we are going to start with general concept on how to analyze the proteomics data</a:t>
            </a:r>
          </a:p>
          <a:p>
            <a:r>
              <a:rPr lang="en-US" dirty="0"/>
              <a:t>and then we are going to focus on pathway enrichment analysis which is the focus of today’s lecture. </a:t>
            </a:r>
          </a:p>
          <a:p>
            <a:r>
              <a:rPr lang="en-US" dirty="0"/>
              <a:t> I have chosen pathway enrichment analysis for today because it is applicable to all omics data and then applicable to different types of proteomics data that you can have.</a:t>
            </a:r>
          </a:p>
          <a:p>
            <a:r>
              <a:rPr lang="en-US" dirty="0"/>
              <a:t>You will see that  it eases a lot the interpretation of the results.</a:t>
            </a:r>
          </a:p>
          <a:p>
            <a:endParaRPr lang="en-US" dirty="0"/>
          </a:p>
          <a:p>
            <a:r>
              <a:rPr lang="en-US" dirty="0"/>
              <a:t>We are going to see that there is a general workflow of pathway enrichment analysis and different steps and we are going to touch a little bit the statistics linked to the method .</a:t>
            </a:r>
          </a:p>
          <a:p>
            <a:r>
              <a:rPr lang="en-US" dirty="0"/>
              <a:t> And then I will show 2 examples of real life projects that I have worked with;  on with bulk proteomics and the other one with single cell proteomics and we will there review again the steps and general workflow of pathway enrichment analysis for these 2 examples</a:t>
            </a:r>
          </a:p>
          <a:p>
            <a:endParaRPr lang="en-US" dirty="0"/>
          </a:p>
          <a:p>
            <a:r>
              <a:rPr lang="en-US" dirty="0"/>
              <a:t>You will see that the output of these analyses is a network, a network of proteins or a network of pathways enriched in your list of proteins and we use a software called </a:t>
            </a:r>
            <a:r>
              <a:rPr lang="en-US" dirty="0" err="1"/>
              <a:t>Cytoscape</a:t>
            </a:r>
            <a:r>
              <a:rPr lang="en-US" dirty="0"/>
              <a:t> to create these network . It is open source, very user friendly and you can download it and try it after the workshop if you would like.</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2</a:t>
            </a:fld>
            <a:endParaRPr lang="en-US"/>
          </a:p>
        </p:txBody>
      </p:sp>
    </p:spTree>
    <p:extLst>
      <p:ext uri="{BB962C8B-B14F-4D97-AF65-F5344CB8AC3E}">
        <p14:creationId xmlns:p14="http://schemas.microsoft.com/office/powerpoint/2010/main" val="6301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and positive </a:t>
            </a:r>
            <a:r>
              <a:rPr lang="en-US" dirty="0" err="1"/>
              <a:t>enrichemtn</a:t>
            </a:r>
            <a:r>
              <a:rPr lang="en-US" dirty="0"/>
              <a:t> scores are calculated by walking up or down the ranked list.  </a:t>
            </a:r>
          </a:p>
          <a:p>
            <a:endParaRPr lang="en-US" dirty="0"/>
          </a:p>
          <a:p>
            <a:r>
              <a:rPr lang="en-US" dirty="0"/>
              <a:t>It is important to mention that sometimes because the way statistical test was done it is not always required that you look at both the positive and negative results.  For example when you are using a multiple class design and choose to compare one class to the remaining classes so the positive ranks are specific to the class of interest and negative ranks are specific to the remaining classes and not an individual class.  This often comes up with single cell </a:t>
            </a:r>
            <a:r>
              <a:rPr lang="en-US" dirty="0" err="1"/>
              <a:t>RNASeq</a:t>
            </a:r>
            <a:r>
              <a:rPr lang="en-US" dirty="0"/>
              <a:t> analysis. </a:t>
            </a:r>
          </a:p>
        </p:txBody>
      </p:sp>
      <p:sp>
        <p:nvSpPr>
          <p:cNvPr id="4" name="Slide Number Placeholder 3"/>
          <p:cNvSpPr>
            <a:spLocks noGrp="1"/>
          </p:cNvSpPr>
          <p:nvPr>
            <p:ph type="sldNum" sz="quarter" idx="5"/>
          </p:nvPr>
        </p:nvSpPr>
        <p:spPr/>
        <p:txBody>
          <a:bodyPr/>
          <a:lstStyle/>
          <a:p>
            <a:fld id="{588F49F4-0018-AB4A-9E57-3C4C9B42ABF1}" type="slidenum">
              <a:rPr lang="en-US" smtClean="0"/>
              <a:pPr/>
              <a:t>11</a:t>
            </a:fld>
            <a:endParaRPr lang="en-US"/>
          </a:p>
        </p:txBody>
      </p:sp>
    </p:spTree>
    <p:extLst>
      <p:ext uri="{BB962C8B-B14F-4D97-AF65-F5344CB8AC3E}">
        <p14:creationId xmlns:p14="http://schemas.microsoft.com/office/powerpoint/2010/main" val="123734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pPr>
              <a:buFont typeface="Arial" panose="020B0604020202020204" pitchFamily="34" charset="0"/>
              <a:buChar char="•"/>
            </a:pPr>
            <a:r>
              <a:rPr lang="en-CA" dirty="0"/>
              <a:t>The raw ES is normalized by dividing it by the </a:t>
            </a:r>
            <a:r>
              <a:rPr lang="en-CA" b="1" dirty="0"/>
              <a:t>mean of the absolute ES values from the null distribution</a:t>
            </a:r>
            <a:r>
              <a:rPr lang="en-CA" dirty="0"/>
              <a:t> for that same gene set:</a:t>
            </a:r>
          </a:p>
          <a:p>
            <a:pPr>
              <a:buFont typeface="Arial" panose="020B0604020202020204" pitchFamily="34" charset="0"/>
              <a:buChar char="•"/>
            </a:pPr>
            <a:r>
              <a:rPr lang="en-CA" dirty="0"/>
              <a:t>This accounts for the fact that larger gene sets are more likely to get high ES values just by chance. </a:t>
            </a:r>
          </a:p>
          <a:p>
            <a:r>
              <a:rPr lang="en-CA" b="1" dirty="0"/>
              <a:t>Raw ES values are not comparable</a:t>
            </a:r>
            <a:r>
              <a:rPr lang="en-CA" dirty="0"/>
              <a:t> between gene sets of different sizes or distributions.</a:t>
            </a:r>
          </a:p>
          <a:p>
            <a:r>
              <a:rPr lang="en-CA" dirty="0"/>
              <a:t>NES allows fair comparison across sets by adjusting for size and background variability.</a:t>
            </a:r>
          </a:p>
          <a:p>
            <a:endParaRPr lang="en-US" b="0" dirty="0"/>
          </a:p>
          <a:p>
            <a:r>
              <a:rPr lang="en-US" b="0" dirty="0"/>
              <a:t>The FDR is not simply a corrected p-value or an adjusted p-value, it is calculated using the permuted data and background distribution of NES values.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12</a:t>
            </a:fld>
            <a:endParaRPr lang="en-US"/>
          </a:p>
        </p:txBody>
      </p:sp>
    </p:spTree>
    <p:extLst>
      <p:ext uri="{BB962C8B-B14F-4D97-AF65-F5344CB8AC3E}">
        <p14:creationId xmlns:p14="http://schemas.microsoft.com/office/powerpoint/2010/main" val="285326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13</a:t>
            </a:fld>
            <a:endParaRPr lang="en-US"/>
          </a:p>
        </p:txBody>
      </p:sp>
    </p:spTree>
    <p:extLst>
      <p:ext uri="{BB962C8B-B14F-4D97-AF65-F5344CB8AC3E}">
        <p14:creationId xmlns:p14="http://schemas.microsoft.com/office/powerpoint/2010/main" val="144160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 limited to a two class design.  Ultimately it could be any comparison but just important to understand what your statistical test is comparing and is describing.  </a:t>
            </a:r>
          </a:p>
        </p:txBody>
      </p:sp>
      <p:sp>
        <p:nvSpPr>
          <p:cNvPr id="4" name="Slide Number Placeholder 3"/>
          <p:cNvSpPr>
            <a:spLocks noGrp="1"/>
          </p:cNvSpPr>
          <p:nvPr>
            <p:ph type="sldNum" sz="quarter" idx="10"/>
          </p:nvPr>
        </p:nvSpPr>
        <p:spPr/>
        <p:txBody>
          <a:bodyPr/>
          <a:lstStyle/>
          <a:p>
            <a:fld id="{419BFF29-0455-3C47-A931-C775FC776F32}" type="slidenum">
              <a:rPr lang="en-US" smtClean="0"/>
              <a:t>14</a:t>
            </a:fld>
            <a:endParaRPr lang="en-US"/>
          </a:p>
        </p:txBody>
      </p:sp>
    </p:spTree>
    <p:extLst>
      <p:ext uri="{BB962C8B-B14F-4D97-AF65-F5344CB8AC3E}">
        <p14:creationId xmlns:p14="http://schemas.microsoft.com/office/powerpoint/2010/main" val="370048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15</a:t>
            </a:fld>
            <a:endParaRPr lang="en-US"/>
          </a:p>
        </p:txBody>
      </p:sp>
    </p:spTree>
    <p:extLst>
      <p:ext uri="{BB962C8B-B14F-4D97-AF65-F5344CB8AC3E}">
        <p14:creationId xmlns:p14="http://schemas.microsoft.com/office/powerpoint/2010/main" val="76085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affiliated with </a:t>
            </a:r>
            <a:r>
              <a:rPr lang="en-US" dirty="0" err="1"/>
              <a:t>Bioinformatics.ca</a:t>
            </a:r>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23</a:t>
            </a:fld>
            <a:endParaRPr lang="en-US"/>
          </a:p>
        </p:txBody>
      </p:sp>
    </p:spTree>
    <p:extLst>
      <p:ext uri="{BB962C8B-B14F-4D97-AF65-F5344CB8AC3E}">
        <p14:creationId xmlns:p14="http://schemas.microsoft.com/office/powerpoint/2010/main" val="1254361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25</a:t>
            </a:fld>
            <a:endParaRPr lang="en-US"/>
          </a:p>
        </p:txBody>
      </p:sp>
    </p:spTree>
    <p:extLst>
      <p:ext uri="{BB962C8B-B14F-4D97-AF65-F5344CB8AC3E}">
        <p14:creationId xmlns:p14="http://schemas.microsoft.com/office/powerpoint/2010/main" val="76924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3</a:t>
            </a:fld>
            <a:endParaRPr lang="en-US"/>
          </a:p>
        </p:txBody>
      </p:sp>
    </p:spTree>
    <p:extLst>
      <p:ext uri="{BB962C8B-B14F-4D97-AF65-F5344CB8AC3E}">
        <p14:creationId xmlns:p14="http://schemas.microsoft.com/office/powerpoint/2010/main" val="322739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4</a:t>
            </a:fld>
            <a:endParaRPr lang="en-US"/>
          </a:p>
        </p:txBody>
      </p:sp>
    </p:spTree>
    <p:extLst>
      <p:ext uri="{BB962C8B-B14F-4D97-AF65-F5344CB8AC3E}">
        <p14:creationId xmlns:p14="http://schemas.microsoft.com/office/powerpoint/2010/main" val="1680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5</a:t>
            </a:fld>
            <a:endParaRPr lang="en-US"/>
          </a:p>
        </p:txBody>
      </p:sp>
    </p:spTree>
    <p:extLst>
      <p:ext uri="{BB962C8B-B14F-4D97-AF65-F5344CB8AC3E}">
        <p14:creationId xmlns:p14="http://schemas.microsoft.com/office/powerpoint/2010/main" val="60426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already discussed there are two main paths when we are </a:t>
            </a:r>
            <a:r>
              <a:rPr lang="en-US" dirty="0" err="1"/>
              <a:t>talkng</a:t>
            </a:r>
            <a:r>
              <a:rPr lang="en-US" dirty="0"/>
              <a:t> about enrichment analysis, </a:t>
            </a:r>
            <a:r>
              <a:rPr lang="en-US" dirty="0" err="1"/>
              <a:t>thresholded</a:t>
            </a:r>
            <a:r>
              <a:rPr lang="en-US" dirty="0"/>
              <a:t> analysis which consists of a finite list of targets defined by some sort of threshold (for example all hits with adjusted p-value &lt; 0.05 or </a:t>
            </a:r>
            <a:r>
              <a:rPr lang="en-US" dirty="0" err="1"/>
              <a:t>p_value</a:t>
            </a:r>
            <a:r>
              <a:rPr lang="en-US" dirty="0"/>
              <a:t> &lt; 0.01) and non-</a:t>
            </a:r>
            <a:r>
              <a:rPr lang="en-US" dirty="0" err="1"/>
              <a:t>thresholded</a:t>
            </a:r>
            <a:r>
              <a:rPr lang="en-US" dirty="0"/>
              <a:t> analysis consisting of the entire set of differentially expressed genes/proteins.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6</a:t>
            </a:fld>
            <a:endParaRPr lang="en-US"/>
          </a:p>
        </p:txBody>
      </p:sp>
    </p:spTree>
    <p:extLst>
      <p:ext uri="{BB962C8B-B14F-4D97-AF65-F5344CB8AC3E}">
        <p14:creationId xmlns:p14="http://schemas.microsoft.com/office/powerpoint/2010/main" val="224057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7</a:t>
            </a:fld>
            <a:endParaRPr lang="en-US"/>
          </a:p>
        </p:txBody>
      </p:sp>
    </p:spTree>
    <p:extLst>
      <p:ext uri="{BB962C8B-B14F-4D97-AF65-F5344CB8AC3E}">
        <p14:creationId xmlns:p14="http://schemas.microsoft.com/office/powerpoint/2010/main" val="239829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8</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normAutofit/>
          </a:bodyPr>
          <a:lstStyle/>
          <a:p>
            <a:pPr eaLnBrk="1" hangingPunct="1"/>
            <a:r>
              <a:rPr lang="en-US" baseline="0" dirty="0">
                <a:latin typeface="Arial" pitchFamily="-108" charset="0"/>
                <a:ea typeface="ＭＳ Ｐゴシック" pitchFamily="-108" charset="-128"/>
                <a:cs typeface="ＭＳ Ｐゴシック" pitchFamily="-108" charset="-128"/>
              </a:rPr>
              <a:t>When we talk about GSEA what do we mean?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name is associate with a publication from 2003 but has now become synonymous with any analysis that uses an entire ranked gene list.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GSEA was originally released as a java desktop application and it is still released and maintained in this format.  Although it can be accessed from the command line in its present form it is not the easiest for people to integrate into their pipelines, especially pipelines in R.  Mostly it is its reliance on java that makes things complicated.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original codebase and program has a lot of features and shouldn’t be dismissed. </a:t>
            </a:r>
          </a:p>
        </p:txBody>
      </p:sp>
    </p:spTree>
    <p:extLst>
      <p:ext uri="{BB962C8B-B14F-4D97-AF65-F5344CB8AC3E}">
        <p14:creationId xmlns:p14="http://schemas.microsoft.com/office/powerpoint/2010/main" val="265281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8F49F4-0018-AB4A-9E57-3C4C9B42ABF1}" type="slidenum">
              <a:rPr lang="en-US" smtClean="0"/>
              <a:pPr/>
              <a:t>9</a:t>
            </a:fld>
            <a:endParaRPr lang="en-US"/>
          </a:p>
        </p:txBody>
      </p:sp>
    </p:spTree>
    <p:extLst>
      <p:ext uri="{BB962C8B-B14F-4D97-AF65-F5344CB8AC3E}">
        <p14:creationId xmlns:p14="http://schemas.microsoft.com/office/powerpoint/2010/main" val="333356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aseline="0" dirty="0">
                <a:solidFill>
                  <a:schemeClr val="accent1"/>
                </a:solidFill>
              </a:rPr>
              <a:t>Weighted or modified as they call it.  </a:t>
            </a:r>
          </a:p>
          <a:p>
            <a:pPr>
              <a:spcBef>
                <a:spcPct val="0"/>
              </a:spcBef>
            </a:pPr>
            <a:endParaRPr lang="en-US" baseline="0" dirty="0">
              <a:solidFill>
                <a:schemeClr val="accent1"/>
              </a:solidFill>
            </a:endParaRPr>
          </a:p>
          <a:p>
            <a:pPr>
              <a:spcBef>
                <a:spcPct val="0"/>
              </a:spcBef>
            </a:pPr>
            <a:r>
              <a:rPr lang="en-US" baseline="0" dirty="0">
                <a:solidFill>
                  <a:schemeClr val="accent1"/>
                </a:solidFill>
              </a:rPr>
              <a:t>If weighting is equal to zero then the sum increased by 1 for every gene that is found in the set.  Irrespective of where in the list gene falls.  So what could happen is you can have a pathway with 20 genes, none of them differential that are found in the middle of the list and found in a given pathway it will come back with a high ES score even though none of the genes are differential.  </a:t>
            </a:r>
          </a:p>
          <a:p>
            <a:pPr>
              <a:spcBef>
                <a:spcPct val="0"/>
              </a:spcBef>
            </a:pPr>
            <a:endParaRPr lang="en-US" baseline="0" dirty="0">
              <a:solidFill>
                <a:schemeClr val="accent1"/>
              </a:solidFill>
            </a:endParaRPr>
          </a:p>
          <a:p>
            <a:pPr>
              <a:spcBef>
                <a:spcPct val="0"/>
              </a:spcBef>
            </a:pPr>
            <a:r>
              <a:rPr lang="en-US" baseline="0" dirty="0">
                <a:solidFill>
                  <a:schemeClr val="accent1"/>
                </a:solidFill>
              </a:rPr>
              <a:t>Default value is weight of 1 where the running sum is increased by the rank to power of 1 which end up being the value of the rank.  </a:t>
            </a:r>
          </a:p>
          <a:p>
            <a:pPr>
              <a:spcBef>
                <a:spcPct val="0"/>
              </a:spcBef>
            </a:pPr>
            <a:endParaRPr lang="en-US" baseline="0" dirty="0">
              <a:solidFill>
                <a:schemeClr val="accent1"/>
              </a:solidFill>
            </a:endParaRPr>
          </a:p>
          <a:p>
            <a:pPr>
              <a:spcBef>
                <a:spcPct val="0"/>
              </a:spcBef>
            </a:pPr>
            <a:r>
              <a:rPr lang="en-US" baseline="0" dirty="0">
                <a:solidFill>
                  <a:schemeClr val="accent1"/>
                </a:solidFill>
              </a:rPr>
              <a:t>The decrease in the running sum is a set small value.  </a:t>
            </a:r>
            <a:endParaRPr lang="en-US" dirty="0">
              <a:solidFill>
                <a:schemeClr val="accent1"/>
              </a:solidFill>
            </a:endParaRPr>
          </a:p>
          <a:p>
            <a:endParaRPr lang="en-US" b="1"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10</a:t>
            </a:fld>
            <a:endParaRPr lang="en-US"/>
          </a:p>
        </p:txBody>
      </p:sp>
    </p:spTree>
    <p:extLst>
      <p:ext uri="{BB962C8B-B14F-4D97-AF65-F5344CB8AC3E}">
        <p14:creationId xmlns:p14="http://schemas.microsoft.com/office/powerpoint/2010/main" val="22169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2F74-623C-B0BA-64EB-19CB2DCC5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107AE-EA46-75E7-4790-5247CBFD3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34230-CE3B-D0F8-3022-B3CA09EA9950}"/>
              </a:ext>
            </a:extLst>
          </p:cNvPr>
          <p:cNvSpPr>
            <a:spLocks noGrp="1"/>
          </p:cNvSpPr>
          <p:nvPr>
            <p:ph type="dt" sz="half" idx="10"/>
          </p:nvPr>
        </p:nvSpPr>
        <p:spPr/>
        <p:txBody>
          <a:bodyPr/>
          <a:lstStyle/>
          <a:p>
            <a:fld id="{C128FA71-3A18-48C0-980F-4B68F7F63042}" type="datetime1">
              <a:rPr lang="en-US" smtClean="0"/>
              <a:t>5/27/25</a:t>
            </a:fld>
            <a:endParaRPr lang="en-US"/>
          </a:p>
        </p:txBody>
      </p:sp>
      <p:sp>
        <p:nvSpPr>
          <p:cNvPr id="5" name="Footer Placeholder 4">
            <a:extLst>
              <a:ext uri="{FF2B5EF4-FFF2-40B4-BE49-F238E27FC236}">
                <a16:creationId xmlns:a16="http://schemas.microsoft.com/office/drawing/2014/main" id="{658D66CE-29D5-B31A-284D-0090D864D7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94F89B-73AB-EFEF-CBF6-E7C9077F334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18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B85E-9998-9599-0F0D-E5EE2447AC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997FC-FC16-9FCC-7A98-E596A2888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3ABF3-68E9-E159-28E0-D57A78AA5277}"/>
              </a:ext>
            </a:extLst>
          </p:cNvPr>
          <p:cNvSpPr>
            <a:spLocks noGrp="1"/>
          </p:cNvSpPr>
          <p:nvPr>
            <p:ph type="dt" sz="half" idx="10"/>
          </p:nvPr>
        </p:nvSpPr>
        <p:spPr/>
        <p:txBody>
          <a:bodyPr/>
          <a:lstStyle/>
          <a:p>
            <a:fld id="{7104EDB3-C0E8-45F8-9E1D-1B6C8D1880C0}" type="datetime1">
              <a:rPr lang="en-US" smtClean="0"/>
              <a:t>5/27/25</a:t>
            </a:fld>
            <a:endParaRPr lang="en-US"/>
          </a:p>
        </p:txBody>
      </p:sp>
      <p:sp>
        <p:nvSpPr>
          <p:cNvPr id="5" name="Footer Placeholder 4">
            <a:extLst>
              <a:ext uri="{FF2B5EF4-FFF2-40B4-BE49-F238E27FC236}">
                <a16:creationId xmlns:a16="http://schemas.microsoft.com/office/drawing/2014/main" id="{8D9F040C-C261-7CEC-6297-4E1FA807CC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895335-912B-A08C-463B-568DEBF9B95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7855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E9DE2D-8BF1-C999-82CD-48DCCAABF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DEF98F-BE35-4236-F547-51645BDD3C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1A48A-CBFA-D949-D9A0-3ADC2E535D80}"/>
              </a:ext>
            </a:extLst>
          </p:cNvPr>
          <p:cNvSpPr>
            <a:spLocks noGrp="1"/>
          </p:cNvSpPr>
          <p:nvPr>
            <p:ph type="dt" sz="half" idx="10"/>
          </p:nvPr>
        </p:nvSpPr>
        <p:spPr/>
        <p:txBody>
          <a:bodyPr/>
          <a:lstStyle/>
          <a:p>
            <a:fld id="{9CF0EC4B-54ED-4041-B552-9BA760FA3DBA}" type="datetime1">
              <a:rPr lang="en-US" smtClean="0"/>
              <a:t>5/27/25</a:t>
            </a:fld>
            <a:endParaRPr lang="en-US"/>
          </a:p>
        </p:txBody>
      </p:sp>
      <p:sp>
        <p:nvSpPr>
          <p:cNvPr id="5" name="Footer Placeholder 4">
            <a:extLst>
              <a:ext uri="{FF2B5EF4-FFF2-40B4-BE49-F238E27FC236}">
                <a16:creationId xmlns:a16="http://schemas.microsoft.com/office/drawing/2014/main" id="{A337F801-F447-6021-1681-C8FE6B3A1D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E500F-AC38-4FF7-236A-7829BE3D3B8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830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F41B-A4B6-797D-196A-01A4086D8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28D67-41F7-2F36-E231-BF69BEF3E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5B69-FF8F-B610-B992-675881EA486F}"/>
              </a:ext>
            </a:extLst>
          </p:cNvPr>
          <p:cNvSpPr>
            <a:spLocks noGrp="1"/>
          </p:cNvSpPr>
          <p:nvPr>
            <p:ph type="dt" sz="half" idx="10"/>
          </p:nvPr>
        </p:nvSpPr>
        <p:spPr/>
        <p:txBody>
          <a:bodyPr/>
          <a:lstStyle/>
          <a:p>
            <a:fld id="{51C1210E-201E-4473-82AC-2466F5386C38}" type="datetime1">
              <a:rPr lang="en-US" smtClean="0"/>
              <a:t>5/27/25</a:t>
            </a:fld>
            <a:endParaRPr lang="en-US"/>
          </a:p>
        </p:txBody>
      </p:sp>
      <p:sp>
        <p:nvSpPr>
          <p:cNvPr id="5" name="Footer Placeholder 4">
            <a:extLst>
              <a:ext uri="{FF2B5EF4-FFF2-40B4-BE49-F238E27FC236}">
                <a16:creationId xmlns:a16="http://schemas.microsoft.com/office/drawing/2014/main" id="{ED23DF69-A4BE-EFBD-9375-61C9D8C143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1C2CDC-03AF-AB38-0FE3-6079C136BFC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757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EFF3-2386-C396-BCE9-31C319DD10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3B6EE-D77C-72A6-E776-2D81A40462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5851-9971-2E48-3A0B-9A4107E00FC8}"/>
              </a:ext>
            </a:extLst>
          </p:cNvPr>
          <p:cNvSpPr>
            <a:spLocks noGrp="1"/>
          </p:cNvSpPr>
          <p:nvPr>
            <p:ph type="dt" sz="half" idx="10"/>
          </p:nvPr>
        </p:nvSpPr>
        <p:spPr/>
        <p:txBody>
          <a:bodyPr/>
          <a:lstStyle/>
          <a:p>
            <a:fld id="{B01EA198-6CAB-4B8F-B93F-1F9C8C4B6CE7}" type="datetime1">
              <a:rPr lang="en-US" smtClean="0"/>
              <a:t>5/27/25</a:t>
            </a:fld>
            <a:endParaRPr lang="en-US"/>
          </a:p>
        </p:txBody>
      </p:sp>
      <p:sp>
        <p:nvSpPr>
          <p:cNvPr id="5" name="Footer Placeholder 4">
            <a:extLst>
              <a:ext uri="{FF2B5EF4-FFF2-40B4-BE49-F238E27FC236}">
                <a16:creationId xmlns:a16="http://schemas.microsoft.com/office/drawing/2014/main" id="{995EE358-BF7E-9DAD-D2E9-203B5D34F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033F36-AB27-DC49-963B-4458347A796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873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7C64-7A49-A3AD-063D-BBAA77EB6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4D8D2-116B-24DB-788F-0B83D75D2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CB92C-64C6-0FB7-B5DF-B005C5C33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C1551-0CA5-099F-FCA4-50A96C7C9BCD}"/>
              </a:ext>
            </a:extLst>
          </p:cNvPr>
          <p:cNvSpPr>
            <a:spLocks noGrp="1"/>
          </p:cNvSpPr>
          <p:nvPr>
            <p:ph type="dt" sz="half" idx="10"/>
          </p:nvPr>
        </p:nvSpPr>
        <p:spPr/>
        <p:txBody>
          <a:bodyPr/>
          <a:lstStyle/>
          <a:p>
            <a:fld id="{CA06041F-4525-44D5-AA4F-332294BF1F56}" type="datetime1">
              <a:rPr lang="en-US" smtClean="0"/>
              <a:t>5/27/25</a:t>
            </a:fld>
            <a:endParaRPr lang="en-US"/>
          </a:p>
        </p:txBody>
      </p:sp>
      <p:sp>
        <p:nvSpPr>
          <p:cNvPr id="6" name="Footer Placeholder 5">
            <a:extLst>
              <a:ext uri="{FF2B5EF4-FFF2-40B4-BE49-F238E27FC236}">
                <a16:creationId xmlns:a16="http://schemas.microsoft.com/office/drawing/2014/main" id="{21271304-D010-21D5-67D2-B249901761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D74D7E-B4B7-9A29-FF4D-066EC216F2B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701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E008-11C1-7D06-AB1D-8130A365A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0B1AA-4F7C-06A0-A093-BBD8CD3E3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D69FE-AB26-0624-89F4-41AAA0D51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1EC77-9E1C-D813-A3A1-1D630FCED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0F41C-7CF7-8CFB-BAE1-B54477F0F3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D9E930-723F-47DD-6DDD-42633EB50EC2}"/>
              </a:ext>
            </a:extLst>
          </p:cNvPr>
          <p:cNvSpPr>
            <a:spLocks noGrp="1"/>
          </p:cNvSpPr>
          <p:nvPr>
            <p:ph type="dt" sz="half" idx="10"/>
          </p:nvPr>
        </p:nvSpPr>
        <p:spPr/>
        <p:txBody>
          <a:bodyPr/>
          <a:lstStyle/>
          <a:p>
            <a:fld id="{F9557091-BBDF-4EB9-BA6B-2BB67AC4FC0F}" type="datetime1">
              <a:rPr lang="en-US" smtClean="0"/>
              <a:t>5/27/25</a:t>
            </a:fld>
            <a:endParaRPr lang="en-US"/>
          </a:p>
        </p:txBody>
      </p:sp>
      <p:sp>
        <p:nvSpPr>
          <p:cNvPr id="8" name="Footer Placeholder 7">
            <a:extLst>
              <a:ext uri="{FF2B5EF4-FFF2-40B4-BE49-F238E27FC236}">
                <a16:creationId xmlns:a16="http://schemas.microsoft.com/office/drawing/2014/main" id="{2AA7690D-0B01-5655-30C0-135B862425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685353-2FE1-DA3B-71E8-2ADCF06FAF3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790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B915-744E-D96C-FF43-F4FD3B02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A9A92-8F64-DA73-A821-2CF823160375}"/>
              </a:ext>
            </a:extLst>
          </p:cNvPr>
          <p:cNvSpPr>
            <a:spLocks noGrp="1"/>
          </p:cNvSpPr>
          <p:nvPr>
            <p:ph type="dt" sz="half" idx="10"/>
          </p:nvPr>
        </p:nvSpPr>
        <p:spPr/>
        <p:txBody>
          <a:bodyPr/>
          <a:lstStyle/>
          <a:p>
            <a:fld id="{2D6B226B-77A6-410C-9796-083F278E0125}" type="datetime1">
              <a:rPr lang="en-US" smtClean="0"/>
              <a:t>5/27/25</a:t>
            </a:fld>
            <a:endParaRPr lang="en-US"/>
          </a:p>
        </p:txBody>
      </p:sp>
      <p:sp>
        <p:nvSpPr>
          <p:cNvPr id="4" name="Footer Placeholder 3">
            <a:extLst>
              <a:ext uri="{FF2B5EF4-FFF2-40B4-BE49-F238E27FC236}">
                <a16:creationId xmlns:a16="http://schemas.microsoft.com/office/drawing/2014/main" id="{C745C57C-6AB8-432F-5F90-7124C95FCD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B78730-5D5B-D26A-A4BB-B156CFD8292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9542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02207-0A97-C27D-9731-2D316300B625}"/>
              </a:ext>
            </a:extLst>
          </p:cNvPr>
          <p:cNvSpPr>
            <a:spLocks noGrp="1"/>
          </p:cNvSpPr>
          <p:nvPr>
            <p:ph type="dt" sz="half" idx="10"/>
          </p:nvPr>
        </p:nvSpPr>
        <p:spPr/>
        <p:txBody>
          <a:bodyPr/>
          <a:lstStyle/>
          <a:p>
            <a:fld id="{A23A578B-D289-4C40-8593-3D356C49DA58}" type="datetime1">
              <a:rPr lang="en-US" smtClean="0"/>
              <a:t>5/27/25</a:t>
            </a:fld>
            <a:endParaRPr lang="en-US"/>
          </a:p>
        </p:txBody>
      </p:sp>
      <p:sp>
        <p:nvSpPr>
          <p:cNvPr id="3" name="Footer Placeholder 2">
            <a:extLst>
              <a:ext uri="{FF2B5EF4-FFF2-40B4-BE49-F238E27FC236}">
                <a16:creationId xmlns:a16="http://schemas.microsoft.com/office/drawing/2014/main" id="{44A96500-DAF9-E3BE-9D20-39288D615D9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8A47D81-6178-D5C0-D538-6C2C8170917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623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B643-120C-8BF4-522E-D6C1F1F57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514BB-58AA-5F61-5634-FA397A486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E43969-A711-E4E9-4F79-820E0BFC5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33BB9-40E1-E9A6-76B0-85972ED2DD8A}"/>
              </a:ext>
            </a:extLst>
          </p:cNvPr>
          <p:cNvSpPr>
            <a:spLocks noGrp="1"/>
          </p:cNvSpPr>
          <p:nvPr>
            <p:ph type="dt" sz="half" idx="10"/>
          </p:nvPr>
        </p:nvSpPr>
        <p:spPr/>
        <p:txBody>
          <a:bodyPr/>
          <a:lstStyle/>
          <a:p>
            <a:fld id="{713DFAE3-14DB-48A7-A80F-80DDB072CE3D}" type="datetime1">
              <a:rPr lang="en-US" smtClean="0"/>
              <a:t>5/27/25</a:t>
            </a:fld>
            <a:endParaRPr lang="en-US"/>
          </a:p>
        </p:txBody>
      </p:sp>
      <p:sp>
        <p:nvSpPr>
          <p:cNvPr id="6" name="Footer Placeholder 5">
            <a:extLst>
              <a:ext uri="{FF2B5EF4-FFF2-40B4-BE49-F238E27FC236}">
                <a16:creationId xmlns:a16="http://schemas.microsoft.com/office/drawing/2014/main" id="{765B0493-C548-E074-0B31-FAA9EEF08F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FF119D-EAA4-DFDF-2C3B-B96EC6BA4A64}"/>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621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2881-839C-22FE-CA72-2366E8145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CEA4B-1071-1A49-7E4B-566D34AA9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251F07-B1B8-0291-2908-FE02BAD33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11609-16F7-CCA8-E4D8-C8FF743DBF89}"/>
              </a:ext>
            </a:extLst>
          </p:cNvPr>
          <p:cNvSpPr>
            <a:spLocks noGrp="1"/>
          </p:cNvSpPr>
          <p:nvPr>
            <p:ph type="dt" sz="half" idx="10"/>
          </p:nvPr>
        </p:nvSpPr>
        <p:spPr/>
        <p:txBody>
          <a:bodyPr/>
          <a:lstStyle/>
          <a:p>
            <a:fld id="{67F45AC6-C491-4585-A584-9CE2AF7D5500}" type="datetime1">
              <a:rPr lang="en-US" smtClean="0"/>
              <a:t>5/27/25</a:t>
            </a:fld>
            <a:endParaRPr lang="en-US"/>
          </a:p>
        </p:txBody>
      </p:sp>
      <p:sp>
        <p:nvSpPr>
          <p:cNvPr id="6" name="Footer Placeholder 5">
            <a:extLst>
              <a:ext uri="{FF2B5EF4-FFF2-40B4-BE49-F238E27FC236}">
                <a16:creationId xmlns:a16="http://schemas.microsoft.com/office/drawing/2014/main" id="{F987AD0B-6DD9-5628-0988-22A5D9C35A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5AC726-36EA-6461-066B-8A06F578577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2794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64097-3E52-CBA2-364F-46ED369AC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657F13-0384-56B8-9992-023619E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72DA-A586-210D-29FD-8D4AA5CB6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5/27/25</a:t>
            </a:fld>
            <a:endParaRPr lang="en-US"/>
          </a:p>
        </p:txBody>
      </p:sp>
      <p:sp>
        <p:nvSpPr>
          <p:cNvPr id="5" name="Footer Placeholder 4">
            <a:extLst>
              <a:ext uri="{FF2B5EF4-FFF2-40B4-BE49-F238E27FC236}">
                <a16:creationId xmlns:a16="http://schemas.microsoft.com/office/drawing/2014/main" id="{7448B2DB-1489-5B7F-1A92-6E69BC3A7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AE14145-A140-A79C-2BD1-39CBF2FDC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2545177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2D8568-AEAA-99D5-674E-F654BBACD7DD}"/>
              </a:ext>
            </a:extLst>
          </p:cNvPr>
          <p:cNvPicPr>
            <a:picLocks noChangeAspect="1"/>
          </p:cNvPicPr>
          <p:nvPr/>
        </p:nvPicPr>
        <p:blipFill>
          <a:blip r:embed="rId2"/>
          <a:stretch>
            <a:fillRect/>
          </a:stretch>
        </p:blipFill>
        <p:spPr>
          <a:xfrm>
            <a:off x="994436" y="4460040"/>
            <a:ext cx="2351461" cy="1678355"/>
          </a:xfrm>
          <a:prstGeom prst="rect">
            <a:avLst/>
          </a:prstGeom>
          <a:ln>
            <a:solidFill>
              <a:schemeClr val="accent1"/>
            </a:solidFill>
          </a:ln>
        </p:spPr>
      </p:pic>
      <p:pic>
        <p:nvPicPr>
          <p:cNvPr id="10" name="Picture 9" descr="A logo with text on it&#10;&#10;AI-generated content may be incorrect.">
            <a:extLst>
              <a:ext uri="{FF2B5EF4-FFF2-40B4-BE49-F238E27FC236}">
                <a16:creationId xmlns:a16="http://schemas.microsoft.com/office/drawing/2014/main" id="{ABD842FD-C058-58AE-979B-07FE76FC646D}"/>
              </a:ext>
            </a:extLst>
          </p:cNvPr>
          <p:cNvPicPr>
            <a:picLocks noChangeAspect="1"/>
          </p:cNvPicPr>
          <p:nvPr/>
        </p:nvPicPr>
        <p:blipFill>
          <a:blip r:embed="rId3"/>
          <a:stretch>
            <a:fillRect/>
          </a:stretch>
        </p:blipFill>
        <p:spPr>
          <a:xfrm>
            <a:off x="3964395" y="4318743"/>
            <a:ext cx="2159000" cy="2159000"/>
          </a:xfrm>
          <a:prstGeom prst="rect">
            <a:avLst/>
          </a:prstGeom>
        </p:spPr>
      </p:pic>
      <p:sp>
        <p:nvSpPr>
          <p:cNvPr id="12" name="TextBox 11">
            <a:extLst>
              <a:ext uri="{FF2B5EF4-FFF2-40B4-BE49-F238E27FC236}">
                <a16:creationId xmlns:a16="http://schemas.microsoft.com/office/drawing/2014/main" id="{5194B125-D2CD-BA56-DEBB-68FB6EBE8240}"/>
              </a:ext>
            </a:extLst>
          </p:cNvPr>
          <p:cNvSpPr txBox="1"/>
          <p:nvPr/>
        </p:nvSpPr>
        <p:spPr>
          <a:xfrm>
            <a:off x="2015416" y="825824"/>
            <a:ext cx="8502869"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CA" sz="4000" b="0" i="0" dirty="0">
                <a:solidFill>
                  <a:srgbClr val="222222"/>
                </a:solidFill>
                <a:effectLst/>
                <a:latin typeface="Arial" panose="020B0604020202020204" pitchFamily="34" charset="0"/>
              </a:rPr>
              <a:t>Bioinformatics for Pathway Enrichment Analysis</a:t>
            </a:r>
          </a:p>
          <a:p>
            <a:pPr algn="ctr"/>
            <a:r>
              <a:rPr lang="en-CA" sz="4000" dirty="0">
                <a:solidFill>
                  <a:srgbClr val="222222"/>
                </a:solidFill>
                <a:latin typeface="Arial" panose="020B0604020202020204" pitchFamily="34" charset="0"/>
              </a:rPr>
              <a:t>Part 2</a:t>
            </a:r>
            <a:endParaRPr lang="en-US" sz="4000" dirty="0"/>
          </a:p>
        </p:txBody>
      </p:sp>
      <p:sp>
        <p:nvSpPr>
          <p:cNvPr id="13" name="TextBox 12">
            <a:extLst>
              <a:ext uri="{FF2B5EF4-FFF2-40B4-BE49-F238E27FC236}">
                <a16:creationId xmlns:a16="http://schemas.microsoft.com/office/drawing/2014/main" id="{AB5B9345-5A8F-EB59-E812-68CB28A14648}"/>
              </a:ext>
            </a:extLst>
          </p:cNvPr>
          <p:cNvSpPr txBox="1"/>
          <p:nvPr/>
        </p:nvSpPr>
        <p:spPr>
          <a:xfrm>
            <a:off x="3167306" y="3613854"/>
            <a:ext cx="5707396" cy="477054"/>
          </a:xfrm>
          <a:prstGeom prst="rect">
            <a:avLst/>
          </a:prstGeom>
          <a:noFill/>
        </p:spPr>
        <p:txBody>
          <a:bodyPr wrap="none" rtlCol="0">
            <a:spAutoFit/>
          </a:bodyPr>
          <a:lstStyle/>
          <a:p>
            <a:r>
              <a:rPr lang="en-US" sz="2500" dirty="0"/>
              <a:t>Computer Ontario Summer school 2025</a:t>
            </a:r>
          </a:p>
        </p:txBody>
      </p:sp>
      <p:sp>
        <p:nvSpPr>
          <p:cNvPr id="18" name="TextBox 17">
            <a:extLst>
              <a:ext uri="{FF2B5EF4-FFF2-40B4-BE49-F238E27FC236}">
                <a16:creationId xmlns:a16="http://schemas.microsoft.com/office/drawing/2014/main" id="{4E6BD3F0-B655-2127-2182-2FA130FE9870}"/>
              </a:ext>
            </a:extLst>
          </p:cNvPr>
          <p:cNvSpPr txBox="1"/>
          <p:nvPr/>
        </p:nvSpPr>
        <p:spPr>
          <a:xfrm>
            <a:off x="4188941" y="3104168"/>
            <a:ext cx="3550908" cy="369332"/>
          </a:xfrm>
          <a:prstGeom prst="rect">
            <a:avLst/>
          </a:prstGeom>
          <a:noFill/>
        </p:spPr>
        <p:txBody>
          <a:bodyPr wrap="none" rtlCol="0">
            <a:spAutoFit/>
          </a:bodyPr>
          <a:lstStyle/>
          <a:p>
            <a:r>
              <a:rPr lang="en-US" dirty="0"/>
              <a:t>Veronique Voisin and Ruth </a:t>
            </a:r>
            <a:r>
              <a:rPr lang="en-US" dirty="0" err="1"/>
              <a:t>Isserlin</a:t>
            </a:r>
            <a:endParaRPr lang="en-US" dirty="0"/>
          </a:p>
        </p:txBody>
      </p:sp>
      <p:sp>
        <p:nvSpPr>
          <p:cNvPr id="2" name="Rectangle 1">
            <a:extLst>
              <a:ext uri="{FF2B5EF4-FFF2-40B4-BE49-F238E27FC236}">
                <a16:creationId xmlns:a16="http://schemas.microsoft.com/office/drawing/2014/main" id="{F19B3FE5-2AE8-AADA-5F75-696EB64D839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194" name="Picture 2" descr="Bader Lab Logo">
            <a:extLst>
              <a:ext uri="{FF2B5EF4-FFF2-40B4-BE49-F238E27FC236}">
                <a16:creationId xmlns:a16="http://schemas.microsoft.com/office/drawing/2014/main" id="{AEDF3566-9847-E31F-E24C-34FEB821F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47" y="5086864"/>
            <a:ext cx="17321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AI-generated content may be incorrect.">
            <a:extLst>
              <a:ext uri="{FF2B5EF4-FFF2-40B4-BE49-F238E27FC236}">
                <a16:creationId xmlns:a16="http://schemas.microsoft.com/office/drawing/2014/main" id="{EB7DFB34-7D0B-028F-9438-4BB8FE1A4FB0}"/>
              </a:ext>
            </a:extLst>
          </p:cNvPr>
          <p:cNvPicPr>
            <a:picLocks noChangeAspect="1"/>
          </p:cNvPicPr>
          <p:nvPr/>
        </p:nvPicPr>
        <p:blipFill>
          <a:blip r:embed="rId5"/>
          <a:stretch>
            <a:fillRect/>
          </a:stretch>
        </p:blipFill>
        <p:spPr>
          <a:xfrm>
            <a:off x="8608541" y="4295860"/>
            <a:ext cx="3344562" cy="1428407"/>
          </a:xfrm>
          <a:prstGeom prst="rect">
            <a:avLst/>
          </a:prstGeom>
        </p:spPr>
      </p:pic>
    </p:spTree>
    <p:extLst>
      <p:ext uri="{BB962C8B-B14F-4D97-AF65-F5344CB8AC3E}">
        <p14:creationId xmlns:p14="http://schemas.microsoft.com/office/powerpoint/2010/main" val="3136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a:xfrm>
            <a:off x="1624320" y="-4763"/>
            <a:ext cx="8939212" cy="1143001"/>
          </a:xfrm>
        </p:spPr>
        <p:txBody>
          <a:bodyPr>
            <a:normAutofit/>
          </a:bodyPr>
          <a:lstStyle/>
          <a:p>
            <a:r>
              <a:rPr lang="en-US" altLang="en-US" sz="3600" b="1" dirty="0">
                <a:latin typeface="Calibri" charset="0"/>
                <a:ea typeface="ＭＳ Ｐゴシック" charset="-128"/>
              </a:rPr>
              <a:t>Weighted - </a:t>
            </a:r>
            <a:r>
              <a:rPr lang="en-CA" sz="3600" dirty="0"/>
              <a:t>Kolmogorov Smirnov test (KS test)</a:t>
            </a:r>
            <a:endParaRPr lang="en-US" altLang="en-US" sz="3600" b="1" dirty="0">
              <a:latin typeface="Calibri" charset="0"/>
              <a:ea typeface="ＭＳ Ｐゴシック" charset="-128"/>
            </a:endParaRPr>
          </a:p>
        </p:txBody>
      </p:sp>
      <p:sp>
        <p:nvSpPr>
          <p:cNvPr id="4" name="Slide Number Placeholder 3">
            <a:extLst>
              <a:ext uri="{FF2B5EF4-FFF2-40B4-BE49-F238E27FC236}">
                <a16:creationId xmlns:a16="http://schemas.microsoft.com/office/drawing/2014/main" id="{8224AF28-B25A-A240-AABD-5950913EDEB3}"/>
              </a:ext>
            </a:extLst>
          </p:cNvPr>
          <p:cNvSpPr>
            <a:spLocks noGrp="1"/>
          </p:cNvSpPr>
          <p:nvPr>
            <p:ph type="sldNum" sz="quarter" idx="12"/>
          </p:nvPr>
        </p:nvSpPr>
        <p:spPr/>
        <p:txBody>
          <a:bodyPr/>
          <a:lstStyle/>
          <a:p>
            <a:fld id="{98DDC0CE-AB8E-E941-A89C-F3A04681F3DC}" type="slidenum">
              <a:rPr lang="en-US" smtClean="0"/>
              <a:t>10</a:t>
            </a:fld>
            <a:endParaRPr lang="en-US"/>
          </a:p>
        </p:txBody>
      </p:sp>
      <p:sp>
        <p:nvSpPr>
          <p:cNvPr id="8" name="Rectangle 7">
            <a:extLst>
              <a:ext uri="{FF2B5EF4-FFF2-40B4-BE49-F238E27FC236}">
                <a16:creationId xmlns:a16="http://schemas.microsoft.com/office/drawing/2014/main" id="{30FB0988-6441-48D1-9D50-BC0557B75AD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 name="Picture 9">
            <a:extLst>
              <a:ext uri="{FF2B5EF4-FFF2-40B4-BE49-F238E27FC236}">
                <a16:creationId xmlns:a16="http://schemas.microsoft.com/office/drawing/2014/main" id="{C6CF469E-1CD8-A5E3-D24C-5254E811B8DE}"/>
              </a:ext>
            </a:extLst>
          </p:cNvPr>
          <p:cNvPicPr>
            <a:picLocks noChangeAspect="1"/>
          </p:cNvPicPr>
          <p:nvPr/>
        </p:nvPicPr>
        <p:blipFill>
          <a:blip r:embed="rId3"/>
          <a:stretch>
            <a:fillRect/>
          </a:stretch>
        </p:blipFill>
        <p:spPr>
          <a:xfrm>
            <a:off x="551145" y="889297"/>
            <a:ext cx="7339817" cy="5372819"/>
          </a:xfrm>
          <a:prstGeom prst="rect">
            <a:avLst/>
          </a:prstGeom>
        </p:spPr>
      </p:pic>
      <p:sp>
        <p:nvSpPr>
          <p:cNvPr id="11" name="TextBox 10">
            <a:extLst>
              <a:ext uri="{FF2B5EF4-FFF2-40B4-BE49-F238E27FC236}">
                <a16:creationId xmlns:a16="http://schemas.microsoft.com/office/drawing/2014/main" id="{720252A1-E976-2BF2-57A3-275B771047C5}"/>
              </a:ext>
            </a:extLst>
          </p:cNvPr>
          <p:cNvSpPr txBox="1"/>
          <p:nvPr/>
        </p:nvSpPr>
        <p:spPr>
          <a:xfrm>
            <a:off x="7979790" y="5598948"/>
            <a:ext cx="831638" cy="369332"/>
          </a:xfrm>
          <a:prstGeom prst="rect">
            <a:avLst/>
          </a:prstGeom>
          <a:noFill/>
        </p:spPr>
        <p:txBody>
          <a:bodyPr wrap="none" rtlCol="0">
            <a:spAutoFit/>
          </a:bodyPr>
          <a:lstStyle/>
          <a:p>
            <a:r>
              <a:rPr lang="en-US" b="1" dirty="0"/>
              <a:t>Ranks</a:t>
            </a:r>
          </a:p>
        </p:txBody>
      </p:sp>
      <p:sp>
        <p:nvSpPr>
          <p:cNvPr id="12" name="TextBox 11">
            <a:extLst>
              <a:ext uri="{FF2B5EF4-FFF2-40B4-BE49-F238E27FC236}">
                <a16:creationId xmlns:a16="http://schemas.microsoft.com/office/drawing/2014/main" id="{D0CD4824-1062-DE92-E410-0AD022FE1391}"/>
              </a:ext>
            </a:extLst>
          </p:cNvPr>
          <p:cNvSpPr txBox="1"/>
          <p:nvPr/>
        </p:nvSpPr>
        <p:spPr>
          <a:xfrm>
            <a:off x="7890962" y="4459266"/>
            <a:ext cx="4014176" cy="369332"/>
          </a:xfrm>
          <a:prstGeom prst="rect">
            <a:avLst/>
          </a:prstGeom>
          <a:noFill/>
        </p:spPr>
        <p:txBody>
          <a:bodyPr wrap="none" rtlCol="0">
            <a:spAutoFit/>
          </a:bodyPr>
          <a:lstStyle/>
          <a:p>
            <a:r>
              <a:rPr lang="en-US" dirty="0"/>
              <a:t>Found/not found in gene-set (pathway)</a:t>
            </a:r>
          </a:p>
        </p:txBody>
      </p:sp>
      <p:sp>
        <p:nvSpPr>
          <p:cNvPr id="13" name="TextBox 12">
            <a:extLst>
              <a:ext uri="{FF2B5EF4-FFF2-40B4-BE49-F238E27FC236}">
                <a16:creationId xmlns:a16="http://schemas.microsoft.com/office/drawing/2014/main" id="{693D366C-7C85-0B7B-2061-B1B4AB0364B3}"/>
              </a:ext>
            </a:extLst>
          </p:cNvPr>
          <p:cNvSpPr txBox="1"/>
          <p:nvPr/>
        </p:nvSpPr>
        <p:spPr>
          <a:xfrm>
            <a:off x="8073440" y="1290777"/>
            <a:ext cx="4014176" cy="2585323"/>
          </a:xfrm>
          <a:prstGeom prst="rect">
            <a:avLst/>
          </a:prstGeom>
          <a:noFill/>
        </p:spPr>
        <p:txBody>
          <a:bodyPr wrap="square" rtlCol="0">
            <a:spAutoFit/>
          </a:bodyPr>
          <a:lstStyle/>
          <a:p>
            <a:r>
              <a:rPr lang="en-US" dirty="0"/>
              <a:t>Weight</a:t>
            </a:r>
          </a:p>
          <a:p>
            <a:r>
              <a:rPr lang="en-US" dirty="0"/>
              <a:t>p=1 (default) </a:t>
            </a:r>
          </a:p>
          <a:p>
            <a:endParaRPr lang="en-US" dirty="0"/>
          </a:p>
          <a:p>
            <a:r>
              <a:rPr lang="en-US" dirty="0"/>
              <a:t>Options:</a:t>
            </a:r>
          </a:p>
          <a:p>
            <a:r>
              <a:rPr lang="en-US" dirty="0"/>
              <a:t>p=0 </a:t>
            </a:r>
            <a:r>
              <a:rPr lang="en-CA" dirty="0"/>
              <a:t>no weighting (all genes contribute equally, like Kolmogorov–Smirnov test)</a:t>
            </a:r>
            <a:endParaRPr lang="en-US" dirty="0"/>
          </a:p>
          <a:p>
            <a:r>
              <a:rPr lang="en-US" dirty="0"/>
              <a:t>p=1 </a:t>
            </a:r>
            <a:r>
              <a:rPr lang="en-CA" dirty="0"/>
              <a:t>linear weighting (default)</a:t>
            </a:r>
            <a:endParaRPr lang="en-US" dirty="0"/>
          </a:p>
          <a:p>
            <a:r>
              <a:rPr lang="en-US" dirty="0"/>
              <a:t>p&gt;1 </a:t>
            </a:r>
            <a:r>
              <a:rPr lang="en-CA" dirty="0"/>
              <a:t>more emphasis on top-ranked genes</a:t>
            </a:r>
            <a:endParaRPr lang="en-US" dirty="0"/>
          </a:p>
        </p:txBody>
      </p:sp>
    </p:spTree>
    <p:extLst>
      <p:ext uri="{BB962C8B-B14F-4D97-AF65-F5344CB8AC3E}">
        <p14:creationId xmlns:p14="http://schemas.microsoft.com/office/powerpoint/2010/main" val="559600493"/>
      </p:ext>
    </p:extLst>
  </p:cSld>
  <p:clrMapOvr>
    <a:masterClrMapping/>
  </p:clrMapOvr>
  <mc:AlternateContent xmlns:mc="http://schemas.openxmlformats.org/markup-compatibility/2006" xmlns:p14="http://schemas.microsoft.com/office/powerpoint/2010/main">
    <mc:Choice Requires="p14">
      <p:transition spd="slow" p14:dur="2000" advTm="3503"/>
    </mc:Choice>
    <mc:Fallback xmlns="">
      <p:transition spd="slow" advTm="35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Positive and Negative enrichment scores</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11</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 name="Picture 7">
            <a:extLst>
              <a:ext uri="{FF2B5EF4-FFF2-40B4-BE49-F238E27FC236}">
                <a16:creationId xmlns:a16="http://schemas.microsoft.com/office/drawing/2014/main" id="{C48D0EE2-5F7A-8005-B2D0-5013AF197663}"/>
              </a:ext>
            </a:extLst>
          </p:cNvPr>
          <p:cNvPicPr>
            <a:picLocks noChangeAspect="1"/>
          </p:cNvPicPr>
          <p:nvPr/>
        </p:nvPicPr>
        <p:blipFill>
          <a:blip r:embed="rId3"/>
          <a:stretch>
            <a:fillRect/>
          </a:stretch>
        </p:blipFill>
        <p:spPr>
          <a:xfrm>
            <a:off x="178023" y="953987"/>
            <a:ext cx="11835954" cy="4950026"/>
          </a:xfrm>
          <a:prstGeom prst="rect">
            <a:avLst/>
          </a:prstGeom>
        </p:spPr>
      </p:pic>
    </p:spTree>
    <p:extLst>
      <p:ext uri="{BB962C8B-B14F-4D97-AF65-F5344CB8AC3E}">
        <p14:creationId xmlns:p14="http://schemas.microsoft.com/office/powerpoint/2010/main" val="2190507951"/>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38CFE9-6D80-28B2-CAAF-C5B0747D7371}"/>
              </a:ext>
            </a:extLst>
          </p:cNvPr>
          <p:cNvPicPr>
            <a:picLocks noChangeAspect="1"/>
          </p:cNvPicPr>
          <p:nvPr/>
        </p:nvPicPr>
        <p:blipFill>
          <a:blip r:embed="rId3"/>
          <a:stretch>
            <a:fillRect/>
          </a:stretch>
        </p:blipFill>
        <p:spPr>
          <a:xfrm>
            <a:off x="4070263" y="4186370"/>
            <a:ext cx="3149600" cy="965200"/>
          </a:xfrm>
          <a:prstGeom prst="rect">
            <a:avLst/>
          </a:prstGeom>
        </p:spPr>
      </p:pic>
      <p:pic>
        <p:nvPicPr>
          <p:cNvPr id="14" name="Picture 13">
            <a:extLst>
              <a:ext uri="{FF2B5EF4-FFF2-40B4-BE49-F238E27FC236}">
                <a16:creationId xmlns:a16="http://schemas.microsoft.com/office/drawing/2014/main" id="{3A5F8A32-41F1-02DD-48BD-099DEF24B7BB}"/>
              </a:ext>
            </a:extLst>
          </p:cNvPr>
          <p:cNvPicPr>
            <a:picLocks noChangeAspect="1"/>
          </p:cNvPicPr>
          <p:nvPr/>
        </p:nvPicPr>
        <p:blipFill>
          <a:blip r:embed="rId4"/>
          <a:stretch>
            <a:fillRect/>
          </a:stretch>
        </p:blipFill>
        <p:spPr>
          <a:xfrm>
            <a:off x="5121296" y="5447934"/>
            <a:ext cx="5430838" cy="863997"/>
          </a:xfrm>
          <a:prstGeom prst="rect">
            <a:avLst/>
          </a:prstGeom>
        </p:spPr>
      </p:pic>
      <p:sp>
        <p:nvSpPr>
          <p:cNvPr id="8" name="Content Placeholder 2">
            <a:extLst>
              <a:ext uri="{FF2B5EF4-FFF2-40B4-BE49-F238E27FC236}">
                <a16:creationId xmlns:a16="http://schemas.microsoft.com/office/drawing/2014/main" id="{D1A4CF82-822F-905E-4E3C-A51BF0BA8CD3}"/>
              </a:ext>
            </a:extLst>
          </p:cNvPr>
          <p:cNvSpPr txBox="1">
            <a:spLocks/>
          </p:cNvSpPr>
          <p:nvPr/>
        </p:nvSpPr>
        <p:spPr>
          <a:xfrm>
            <a:off x="721029" y="3240195"/>
            <a:ext cx="10749941" cy="25343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Randomize the ranked list and compute ES values for each pathway</a:t>
            </a:r>
          </a:p>
          <a:p>
            <a:r>
              <a:rPr lang="en-US" dirty="0"/>
              <a:t>Repeat n times (by default 1000, but consider using higher)</a:t>
            </a:r>
          </a:p>
          <a:p>
            <a:r>
              <a:rPr lang="en-US" dirty="0"/>
              <a:t>P-value = empirical p-value </a:t>
            </a:r>
            <a:r>
              <a:rPr lang="en-US" dirty="0">
                <a:sym typeface="Wingdings" pitchFamily="2" charset="2"/>
              </a:rPr>
              <a:t> </a:t>
            </a:r>
            <a:r>
              <a:rPr lang="en-US" dirty="0"/>
              <a:t> (number of randomized ES scores &gt; real value) / num of permutations</a:t>
            </a:r>
          </a:p>
          <a:p>
            <a:r>
              <a:rPr lang="en-US" dirty="0"/>
              <a:t>NES = Normalized ES </a:t>
            </a:r>
            <a:r>
              <a:rPr lang="en-US" dirty="0">
                <a:sym typeface="Wingdings" pitchFamily="2" charset="2"/>
              </a:rPr>
              <a:t></a:t>
            </a:r>
            <a:endParaRPr lang="en-US" dirty="0"/>
          </a:p>
          <a:p>
            <a:endParaRPr lang="en-US" dirty="0"/>
          </a:p>
          <a:p>
            <a:r>
              <a:rPr lang="en-US" dirty="0"/>
              <a:t>FDR = false discovery Rate </a:t>
            </a:r>
            <a:r>
              <a:rPr lang="en-CA" dirty="0"/>
              <a:t>is a multiple testing correction that estimates </a:t>
            </a:r>
            <a:r>
              <a:rPr lang="en-CA" b="1" dirty="0"/>
              <a:t>how likely it is that a gene set with a given NES is a false positive. </a:t>
            </a:r>
            <a:endParaRPr lang="en-US" dirty="0"/>
          </a:p>
        </p:txBody>
      </p:sp>
      <p:sp>
        <p:nvSpPr>
          <p:cNvPr id="2" name="Title 1"/>
          <p:cNvSpPr>
            <a:spLocks noGrp="1"/>
          </p:cNvSpPr>
          <p:nvPr>
            <p:ph type="title"/>
          </p:nvPr>
        </p:nvSpPr>
        <p:spPr>
          <a:xfrm>
            <a:off x="2138363" y="109537"/>
            <a:ext cx="8229600" cy="1143000"/>
          </a:xfrm>
        </p:spPr>
        <p:txBody>
          <a:bodyPr>
            <a:normAutofit/>
          </a:bodyPr>
          <a:lstStyle/>
          <a:p>
            <a:r>
              <a:rPr lang="en-US" sz="3600" b="1" dirty="0"/>
              <a:t>Going from ES, NES, p-value and FDR	</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12</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7" name="Picture 6">
            <a:extLst>
              <a:ext uri="{FF2B5EF4-FFF2-40B4-BE49-F238E27FC236}">
                <a16:creationId xmlns:a16="http://schemas.microsoft.com/office/drawing/2014/main" id="{CADAFACC-FEB4-0E95-1EDD-E533FE19DFB7}"/>
              </a:ext>
            </a:extLst>
          </p:cNvPr>
          <p:cNvPicPr>
            <a:picLocks noChangeAspect="1"/>
          </p:cNvPicPr>
          <p:nvPr/>
        </p:nvPicPr>
        <p:blipFill>
          <a:blip r:embed="rId5"/>
          <a:stretch>
            <a:fillRect/>
          </a:stretch>
        </p:blipFill>
        <p:spPr>
          <a:xfrm>
            <a:off x="2369833" y="909009"/>
            <a:ext cx="7766659" cy="2365155"/>
          </a:xfrm>
          <a:prstGeom prst="rect">
            <a:avLst/>
          </a:prstGeom>
        </p:spPr>
      </p:pic>
    </p:spTree>
    <p:extLst>
      <p:ext uri="{BB962C8B-B14F-4D97-AF65-F5344CB8AC3E}">
        <p14:creationId xmlns:p14="http://schemas.microsoft.com/office/powerpoint/2010/main" val="199944791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Which files do we need to run GSEA?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A </a:t>
            </a:r>
            <a:r>
              <a:rPr lang="en-US" dirty="0">
                <a:solidFill>
                  <a:srgbClr val="FF40FF"/>
                </a:solidFill>
              </a:rPr>
              <a:t>ranked list of genes </a:t>
            </a:r>
            <a:r>
              <a:rPr lang="en-US" dirty="0"/>
              <a:t>called the rank file </a:t>
            </a:r>
          </a:p>
          <a:p>
            <a:pPr lvl="1"/>
            <a:r>
              <a:rPr lang="en-US" dirty="0"/>
              <a:t> this is a text file (tab separated) that should be renamed to end with the extension .</a:t>
            </a:r>
            <a:r>
              <a:rPr lang="en-US" dirty="0" err="1"/>
              <a:t>rnk</a:t>
            </a:r>
            <a:endParaRPr lang="en-US" dirty="0"/>
          </a:p>
          <a:p>
            <a:pPr lvl="1"/>
            <a:r>
              <a:rPr lang="en-US" dirty="0"/>
              <a:t>This file has 2 columns : </a:t>
            </a:r>
          </a:p>
          <a:p>
            <a:pPr lvl="2"/>
            <a:r>
              <a:rPr lang="en-US" dirty="0"/>
              <a:t> gene identifier</a:t>
            </a:r>
          </a:p>
          <a:p>
            <a:pPr lvl="2"/>
            <a:r>
              <a:rPr lang="en-US" dirty="0"/>
              <a:t> ranking values</a:t>
            </a:r>
          </a:p>
          <a:p>
            <a:r>
              <a:rPr lang="en-US" dirty="0"/>
              <a:t>A file called a .</a:t>
            </a:r>
            <a:r>
              <a:rPr lang="en-US" dirty="0" err="1"/>
              <a:t>gmt</a:t>
            </a:r>
            <a:r>
              <a:rPr lang="en-US" dirty="0"/>
              <a:t> file that contains </a:t>
            </a:r>
            <a:r>
              <a:rPr lang="en-US" dirty="0">
                <a:solidFill>
                  <a:srgbClr val="0432FF"/>
                </a:solidFill>
              </a:rPr>
              <a:t>the pathway data base (the gene-sets)</a:t>
            </a:r>
          </a:p>
          <a:p>
            <a:pPr lvl="1"/>
            <a:r>
              <a:rPr lang="en-US" dirty="0">
                <a:solidFill>
                  <a:schemeClr val="tx1"/>
                </a:solidFill>
              </a:rPr>
              <a:t> this is a text file </a:t>
            </a:r>
            <a:r>
              <a:rPr lang="en-US" dirty="0"/>
              <a:t>(tab separated) that should end with the extension .</a:t>
            </a:r>
            <a:r>
              <a:rPr lang="en-US" dirty="0" err="1"/>
              <a:t>gmt</a:t>
            </a:r>
            <a:endParaRPr lang="en-US" dirty="0"/>
          </a:p>
          <a:p>
            <a:pPr lvl="1"/>
            <a:r>
              <a:rPr lang="en-US" dirty="0"/>
              <a:t> the first column contains gene-set names and the additional columns contains the gene names included in each gene-set</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13</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94133479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3C0EBA-C621-6AE6-F884-CCC5EAB63B67}"/>
              </a:ext>
            </a:extLst>
          </p:cNvPr>
          <p:cNvPicPr>
            <a:picLocks noChangeAspect="1"/>
          </p:cNvPicPr>
          <p:nvPr/>
        </p:nvPicPr>
        <p:blipFill>
          <a:blip r:embed="rId3"/>
          <a:stretch>
            <a:fillRect/>
          </a:stretch>
        </p:blipFill>
        <p:spPr>
          <a:xfrm>
            <a:off x="768604" y="1064055"/>
            <a:ext cx="10654792" cy="5306086"/>
          </a:xfrm>
          <a:prstGeom prst="rect">
            <a:avLst/>
          </a:prstGeom>
        </p:spPr>
      </p:pic>
      <p:sp>
        <p:nvSpPr>
          <p:cNvPr id="5" name="Title 1">
            <a:extLst>
              <a:ext uri="{FF2B5EF4-FFF2-40B4-BE49-F238E27FC236}">
                <a16:creationId xmlns:a16="http://schemas.microsoft.com/office/drawing/2014/main" id="{A4161CE8-D493-644B-AF0F-8266026F8D3D}"/>
              </a:ext>
            </a:extLst>
          </p:cNvPr>
          <p:cNvSpPr txBox="1">
            <a:spLocks/>
          </p:cNvSpPr>
          <p:nvPr/>
        </p:nvSpPr>
        <p:spPr>
          <a:xfrm>
            <a:off x="2590540" y="11265"/>
            <a:ext cx="701092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What is a ranked gene list?</a:t>
            </a:r>
          </a:p>
        </p:txBody>
      </p:sp>
      <p:sp>
        <p:nvSpPr>
          <p:cNvPr id="6" name="Slide Number Placeholder 5">
            <a:extLst>
              <a:ext uri="{FF2B5EF4-FFF2-40B4-BE49-F238E27FC236}">
                <a16:creationId xmlns:a16="http://schemas.microsoft.com/office/drawing/2014/main" id="{6D5B5D43-DD19-DF4A-BB80-A80A64D6E00D}"/>
              </a:ext>
            </a:extLst>
          </p:cNvPr>
          <p:cNvSpPr>
            <a:spLocks noGrp="1"/>
          </p:cNvSpPr>
          <p:nvPr>
            <p:ph type="sldNum" sz="quarter" idx="12"/>
          </p:nvPr>
        </p:nvSpPr>
        <p:spPr/>
        <p:txBody>
          <a:bodyPr/>
          <a:lstStyle/>
          <a:p>
            <a:fld id="{98DDC0CE-AB8E-E941-A89C-F3A04681F3DC}" type="slidenum">
              <a:rPr lang="en-US" smtClean="0"/>
              <a:t>14</a:t>
            </a:fld>
            <a:endParaRPr lang="en-US"/>
          </a:p>
        </p:txBody>
      </p:sp>
      <p:sp>
        <p:nvSpPr>
          <p:cNvPr id="3" name="Rectangle 2">
            <a:extLst>
              <a:ext uri="{FF2B5EF4-FFF2-40B4-BE49-F238E27FC236}">
                <a16:creationId xmlns:a16="http://schemas.microsoft.com/office/drawing/2014/main" id="{0794DF7F-E4C5-CFDF-C77B-700ABA9451B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F701FC58-6C69-D1FE-0B88-F7A25FCA66D5}"/>
              </a:ext>
            </a:extLst>
          </p:cNvPr>
          <p:cNvSpPr txBox="1"/>
          <p:nvPr/>
        </p:nvSpPr>
        <p:spPr>
          <a:xfrm>
            <a:off x="3757443" y="775957"/>
            <a:ext cx="4677114" cy="461665"/>
          </a:xfrm>
          <a:prstGeom prst="rect">
            <a:avLst/>
          </a:prstGeom>
          <a:noFill/>
        </p:spPr>
        <p:txBody>
          <a:bodyPr wrap="none" rtlCol="0">
            <a:spAutoFit/>
          </a:bodyPr>
          <a:lstStyle/>
          <a:p>
            <a:r>
              <a:rPr lang="en-US" sz="2400" dirty="0"/>
              <a:t>Two-class design: ranked gene list</a:t>
            </a:r>
          </a:p>
        </p:txBody>
      </p:sp>
    </p:spTree>
    <p:extLst>
      <p:ext uri="{BB962C8B-B14F-4D97-AF65-F5344CB8AC3E}">
        <p14:creationId xmlns:p14="http://schemas.microsoft.com/office/powerpoint/2010/main" val="3639906467"/>
      </p:ext>
    </p:extLst>
  </p:cSld>
  <p:clrMapOvr>
    <a:masterClrMapping/>
  </p:clrMapOvr>
  <mc:AlternateContent xmlns:mc="http://schemas.openxmlformats.org/markup-compatibility/2006" xmlns:p14="http://schemas.microsoft.com/office/powerpoint/2010/main">
    <mc:Choice Requires="p14">
      <p:transition spd="slow" p14:dur="2000" advTm="154872"/>
    </mc:Choice>
    <mc:Fallback xmlns="">
      <p:transition spd="slow" advTm="15487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What does a .</a:t>
            </a:r>
            <a:r>
              <a:rPr lang="en-US" sz="3600" b="1" dirty="0" err="1"/>
              <a:t>gmt</a:t>
            </a:r>
            <a:r>
              <a:rPr lang="en-US" sz="3600" b="1" dirty="0"/>
              <a:t> file look like?	</a:t>
            </a:r>
          </a:p>
        </p:txBody>
      </p:sp>
      <p:sp>
        <p:nvSpPr>
          <p:cNvPr id="3" name="Content Placeholder 2"/>
          <p:cNvSpPr>
            <a:spLocks noGrp="1"/>
          </p:cNvSpPr>
          <p:nvPr>
            <p:ph idx="1"/>
          </p:nvPr>
        </p:nvSpPr>
        <p:spPr>
          <a:xfrm>
            <a:off x="838200" y="1550053"/>
            <a:ext cx="10515600" cy="1418615"/>
          </a:xfrm>
        </p:spPr>
        <p:txBody>
          <a:bodyPr>
            <a:normAutofit/>
          </a:bodyPr>
          <a:lstStyle/>
          <a:p>
            <a:r>
              <a:rPr lang="en-US" dirty="0"/>
              <a:t>Already introduced in part 1 but just for a refresher</a:t>
            </a:r>
          </a:p>
          <a:p>
            <a:pPr lvl="1"/>
            <a:r>
              <a:rPr lang="en-US" dirty="0"/>
              <a:t>It is a tab delimited text file with extension .</a:t>
            </a:r>
            <a:r>
              <a:rPr lang="en-US" dirty="0" err="1"/>
              <a:t>gmt</a:t>
            </a:r>
            <a:r>
              <a:rPr lang="en-US" dirty="0"/>
              <a:t> that contains pathways and their associated genes</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15</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2" name="Picture 21">
            <a:extLst>
              <a:ext uri="{FF2B5EF4-FFF2-40B4-BE49-F238E27FC236}">
                <a16:creationId xmlns:a16="http://schemas.microsoft.com/office/drawing/2014/main" id="{855A6626-6067-E4CB-2630-B5EB318106D0}"/>
              </a:ext>
            </a:extLst>
          </p:cNvPr>
          <p:cNvPicPr>
            <a:picLocks noChangeAspect="1"/>
          </p:cNvPicPr>
          <p:nvPr/>
        </p:nvPicPr>
        <p:blipFill>
          <a:blip r:embed="rId3"/>
          <a:stretch>
            <a:fillRect/>
          </a:stretch>
        </p:blipFill>
        <p:spPr>
          <a:xfrm>
            <a:off x="843127" y="2758970"/>
            <a:ext cx="10510673" cy="3447000"/>
          </a:xfrm>
          <a:prstGeom prst="rect">
            <a:avLst/>
          </a:prstGeom>
        </p:spPr>
      </p:pic>
    </p:spTree>
    <p:extLst>
      <p:ext uri="{BB962C8B-B14F-4D97-AF65-F5344CB8AC3E}">
        <p14:creationId xmlns:p14="http://schemas.microsoft.com/office/powerpoint/2010/main" val="2881171393"/>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72A824-768F-FC43-90E8-4FF49BE47FAA}"/>
              </a:ext>
            </a:extLst>
          </p:cNvPr>
          <p:cNvSpPr>
            <a:spLocks noGrp="1"/>
          </p:cNvSpPr>
          <p:nvPr>
            <p:ph type="sldNum" sz="quarter" idx="12"/>
          </p:nvPr>
        </p:nvSpPr>
        <p:spPr/>
        <p:txBody>
          <a:bodyPr/>
          <a:lstStyle/>
          <a:p>
            <a:fld id="{98DDC0CE-AB8E-E941-A89C-F3A04681F3DC}" type="slidenum">
              <a:rPr lang="en-US" smtClean="0"/>
              <a:t>16</a:t>
            </a:fld>
            <a:endParaRPr lang="en-US"/>
          </a:p>
        </p:txBody>
      </p:sp>
      <p:sp>
        <p:nvSpPr>
          <p:cNvPr id="3" name="TextBox 2">
            <a:extLst>
              <a:ext uri="{FF2B5EF4-FFF2-40B4-BE49-F238E27FC236}">
                <a16:creationId xmlns:a16="http://schemas.microsoft.com/office/drawing/2014/main" id="{FF6171BE-556A-594D-878D-0B6665A52B14}"/>
              </a:ext>
            </a:extLst>
          </p:cNvPr>
          <p:cNvSpPr txBox="1"/>
          <p:nvPr/>
        </p:nvSpPr>
        <p:spPr>
          <a:xfrm>
            <a:off x="3563613" y="287551"/>
            <a:ext cx="5344027" cy="477054"/>
          </a:xfrm>
          <a:prstGeom prst="rect">
            <a:avLst/>
          </a:prstGeom>
          <a:noFill/>
        </p:spPr>
        <p:txBody>
          <a:bodyPr wrap="none" rtlCol="0">
            <a:spAutoFit/>
          </a:bodyPr>
          <a:lstStyle/>
          <a:p>
            <a:r>
              <a:rPr lang="en-US" sz="2500" dirty="0">
                <a:highlight>
                  <a:srgbClr val="FFFF00"/>
                </a:highlight>
              </a:rPr>
              <a:t>EXAMPLE WITH A RANKED GENE LIST</a:t>
            </a:r>
          </a:p>
        </p:txBody>
      </p:sp>
      <p:sp>
        <p:nvSpPr>
          <p:cNvPr id="6" name="Rectangle 5">
            <a:extLst>
              <a:ext uri="{FF2B5EF4-FFF2-40B4-BE49-F238E27FC236}">
                <a16:creationId xmlns:a16="http://schemas.microsoft.com/office/drawing/2014/main" id="{CA6E6381-A4CF-3992-D22C-36CECC7B50B0}"/>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8" name="Shape 447">
            <a:extLst>
              <a:ext uri="{FF2B5EF4-FFF2-40B4-BE49-F238E27FC236}">
                <a16:creationId xmlns:a16="http://schemas.microsoft.com/office/drawing/2014/main" id="{9DAED40A-3051-AEB4-1344-CDAC6C875F91}"/>
              </a:ext>
            </a:extLst>
          </p:cNvPr>
          <p:cNvSpPr txBox="1"/>
          <p:nvPr/>
        </p:nvSpPr>
        <p:spPr>
          <a:xfrm>
            <a:off x="8139397" y="2193464"/>
            <a:ext cx="1728899" cy="793800"/>
          </a:xfrm>
          <a:prstGeom prst="rect">
            <a:avLst/>
          </a:prstGeom>
          <a:noFill/>
          <a:ln>
            <a:noFill/>
          </a:ln>
        </p:spPr>
        <p:txBody>
          <a:bodyPr lIns="91425" tIns="91425" rIns="91425" bIns="91425" anchor="t" anchorCtr="0">
            <a:noAutofit/>
          </a:bodyPr>
          <a:lstStyle/>
          <a:p>
            <a:pPr>
              <a:buSzPct val="25000"/>
            </a:pPr>
            <a:r>
              <a:rPr lang="en-US" sz="2400" dirty="0"/>
              <a:t>Differential expression</a:t>
            </a:r>
          </a:p>
        </p:txBody>
      </p:sp>
      <p:sp>
        <p:nvSpPr>
          <p:cNvPr id="9" name="Shape 459">
            <a:extLst>
              <a:ext uri="{FF2B5EF4-FFF2-40B4-BE49-F238E27FC236}">
                <a16:creationId xmlns:a16="http://schemas.microsoft.com/office/drawing/2014/main" id="{E063BFCB-C9E8-F9AB-9A24-12B3489A6308}"/>
              </a:ext>
            </a:extLst>
          </p:cNvPr>
          <p:cNvSpPr txBox="1"/>
          <p:nvPr/>
        </p:nvSpPr>
        <p:spPr>
          <a:xfrm>
            <a:off x="9796747" y="2336339"/>
            <a:ext cx="1368299" cy="649200"/>
          </a:xfrm>
          <a:prstGeom prst="rect">
            <a:avLst/>
          </a:prstGeom>
          <a:noFill/>
          <a:ln>
            <a:noFill/>
          </a:ln>
        </p:spPr>
        <p:txBody>
          <a:bodyPr lIns="91425" tIns="91425" rIns="91425" bIns="91425" anchor="t" anchorCtr="0">
            <a:noAutofit/>
          </a:bodyPr>
          <a:lstStyle/>
          <a:p>
            <a:pPr>
              <a:buSzPct val="25000"/>
            </a:pPr>
            <a:r>
              <a:rPr lang="en-US" sz="2400"/>
              <a:t>(edgeR)</a:t>
            </a:r>
          </a:p>
        </p:txBody>
      </p:sp>
      <p:grpSp>
        <p:nvGrpSpPr>
          <p:cNvPr id="10" name="Group 9">
            <a:extLst>
              <a:ext uri="{FF2B5EF4-FFF2-40B4-BE49-F238E27FC236}">
                <a16:creationId xmlns:a16="http://schemas.microsoft.com/office/drawing/2014/main" id="{B019A1B9-4443-DF5F-5214-3471DEDE5554}"/>
              </a:ext>
            </a:extLst>
          </p:cNvPr>
          <p:cNvGrpSpPr/>
          <p:nvPr/>
        </p:nvGrpSpPr>
        <p:grpSpPr>
          <a:xfrm>
            <a:off x="8047197" y="3456746"/>
            <a:ext cx="1913297" cy="2489283"/>
            <a:chOff x="3996965" y="3751261"/>
            <a:chExt cx="1913297" cy="2489283"/>
          </a:xfrm>
        </p:grpSpPr>
        <p:sp>
          <p:nvSpPr>
            <p:cNvPr id="11" name="Shape 445">
              <a:extLst>
                <a:ext uri="{FF2B5EF4-FFF2-40B4-BE49-F238E27FC236}">
                  <a16:creationId xmlns:a16="http://schemas.microsoft.com/office/drawing/2014/main" id="{12C95D8C-A6BD-9438-28C9-C273F52D06F4}"/>
                </a:ext>
              </a:extLst>
            </p:cNvPr>
            <p:cNvSpPr txBox="1"/>
            <p:nvPr/>
          </p:nvSpPr>
          <p:spPr>
            <a:xfrm>
              <a:off x="4200525" y="3751261"/>
              <a:ext cx="1665300" cy="647700"/>
            </a:xfrm>
            <a:prstGeom prst="rect">
              <a:avLst/>
            </a:prstGeom>
            <a:noFill/>
            <a:ln>
              <a:noFill/>
            </a:ln>
          </p:spPr>
          <p:txBody>
            <a:bodyPr lIns="91425" tIns="91425" rIns="91425" bIns="91425" anchor="t" anchorCtr="0">
              <a:noAutofit/>
            </a:bodyPr>
            <a:lstStyle/>
            <a:p>
              <a:pPr>
                <a:buSzPct val="25000"/>
              </a:pPr>
              <a:r>
                <a:rPr lang="en-US" sz="2400" dirty="0"/>
                <a:t>Rank file</a:t>
              </a:r>
            </a:p>
          </p:txBody>
        </p:sp>
        <p:sp>
          <p:nvSpPr>
            <p:cNvPr id="12" name="Shape 448">
              <a:extLst>
                <a:ext uri="{FF2B5EF4-FFF2-40B4-BE49-F238E27FC236}">
                  <a16:creationId xmlns:a16="http://schemas.microsoft.com/office/drawing/2014/main" id="{C5433B85-160E-276F-E633-DF5ED2FE335D}"/>
                </a:ext>
              </a:extLst>
            </p:cNvPr>
            <p:cNvSpPr txBox="1"/>
            <p:nvPr/>
          </p:nvSpPr>
          <p:spPr>
            <a:xfrm>
              <a:off x="4064025" y="4653725"/>
              <a:ext cx="1801800" cy="793800"/>
            </a:xfrm>
            <a:prstGeom prst="rect">
              <a:avLst/>
            </a:prstGeom>
            <a:noFill/>
            <a:ln>
              <a:noFill/>
            </a:ln>
          </p:spPr>
          <p:txBody>
            <a:bodyPr lIns="91425" tIns="91425" rIns="91425" bIns="91425" anchor="t" anchorCtr="0">
              <a:noAutofit/>
            </a:bodyPr>
            <a:lstStyle/>
            <a:p>
              <a:pPr>
                <a:buClr>
                  <a:srgbClr val="FF0000"/>
                </a:buClr>
                <a:buSzPct val="25000"/>
              </a:pPr>
              <a:r>
                <a:rPr lang="en-US" sz="2400" dirty="0">
                  <a:solidFill>
                    <a:srgbClr val="FF0000"/>
                  </a:solidFill>
                </a:rPr>
                <a:t>Gene-Set Enrichment Analysis</a:t>
              </a:r>
            </a:p>
            <a:p>
              <a:pPr>
                <a:buClr>
                  <a:srgbClr val="FF0000"/>
                </a:buClr>
                <a:buSzPct val="25000"/>
              </a:pPr>
              <a:r>
                <a:rPr lang="en-US" sz="2400" dirty="0">
                  <a:solidFill>
                    <a:srgbClr val="FF0000"/>
                  </a:solidFill>
                </a:rPr>
                <a:t>(</a:t>
              </a:r>
              <a:r>
                <a:rPr lang="en-US" sz="2400" dirty="0" err="1">
                  <a:solidFill>
                    <a:srgbClr val="FF0000"/>
                  </a:solidFill>
                </a:rPr>
                <a:t>fGSEA</a:t>
              </a:r>
              <a:r>
                <a:rPr lang="en-US" sz="2400" dirty="0">
                  <a:solidFill>
                    <a:srgbClr val="FF0000"/>
                  </a:solidFill>
                </a:rPr>
                <a:t>)</a:t>
              </a:r>
            </a:p>
          </p:txBody>
        </p:sp>
        <p:cxnSp>
          <p:nvCxnSpPr>
            <p:cNvPr id="13" name="Shape 457">
              <a:extLst>
                <a:ext uri="{FF2B5EF4-FFF2-40B4-BE49-F238E27FC236}">
                  <a16:creationId xmlns:a16="http://schemas.microsoft.com/office/drawing/2014/main" id="{85C6DDE7-4084-B7DD-D73B-8873AF1A97E0}"/>
                </a:ext>
              </a:extLst>
            </p:cNvPr>
            <p:cNvCxnSpPr/>
            <p:nvPr/>
          </p:nvCxnSpPr>
          <p:spPr>
            <a:xfrm>
              <a:off x="4856162" y="4254500"/>
              <a:ext cx="0" cy="364634"/>
            </a:xfrm>
            <a:prstGeom prst="straightConnector1">
              <a:avLst/>
            </a:prstGeom>
            <a:noFill/>
            <a:ln w="28575" cap="flat" cmpd="sng">
              <a:solidFill>
                <a:srgbClr val="000000"/>
              </a:solidFill>
              <a:prstDash val="solid"/>
              <a:miter/>
              <a:headEnd type="none" w="med" len="med"/>
              <a:tailEnd type="triangle" w="lg" len="lg"/>
            </a:ln>
          </p:spPr>
        </p:cxnSp>
        <p:sp>
          <p:nvSpPr>
            <p:cNvPr id="14" name="Rectangle 13">
              <a:extLst>
                <a:ext uri="{FF2B5EF4-FFF2-40B4-BE49-F238E27FC236}">
                  <a16:creationId xmlns:a16="http://schemas.microsoft.com/office/drawing/2014/main" id="{7C4945E4-BFAE-1271-F782-D9CFE76CA17C}"/>
                </a:ext>
              </a:extLst>
            </p:cNvPr>
            <p:cNvSpPr/>
            <p:nvPr/>
          </p:nvSpPr>
          <p:spPr>
            <a:xfrm>
              <a:off x="3996965" y="3751261"/>
              <a:ext cx="1913297" cy="2489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81FCBF3-EE56-20C7-E7C8-2C70234F3F8A}"/>
              </a:ext>
            </a:extLst>
          </p:cNvPr>
          <p:cNvSpPr txBox="1"/>
          <p:nvPr/>
        </p:nvSpPr>
        <p:spPr>
          <a:xfrm>
            <a:off x="1627084" y="764605"/>
            <a:ext cx="1797480" cy="1477328"/>
          </a:xfrm>
          <a:prstGeom prst="rect">
            <a:avLst/>
          </a:prstGeom>
          <a:noFill/>
        </p:spPr>
        <p:txBody>
          <a:bodyPr wrap="none" rtlCol="0">
            <a:spAutoFit/>
          </a:bodyPr>
          <a:lstStyle/>
          <a:p>
            <a:r>
              <a:rPr lang="en-US" b="1" dirty="0"/>
              <a:t>Dataset</a:t>
            </a:r>
          </a:p>
          <a:p>
            <a:r>
              <a:rPr lang="en-US" b="1" dirty="0"/>
              <a:t>Pancreatic </a:t>
            </a:r>
          </a:p>
          <a:p>
            <a:r>
              <a:rPr lang="en-US" b="1" dirty="0"/>
              <a:t>Ductal </a:t>
            </a:r>
          </a:p>
          <a:p>
            <a:r>
              <a:rPr lang="en-US" b="1" dirty="0"/>
              <a:t>Adenocarcinoma</a:t>
            </a:r>
          </a:p>
          <a:p>
            <a:r>
              <a:rPr lang="en-US" b="1" dirty="0"/>
              <a:t>(TCGA)</a:t>
            </a:r>
          </a:p>
        </p:txBody>
      </p:sp>
      <p:sp>
        <p:nvSpPr>
          <p:cNvPr id="16" name="TextBox 15">
            <a:extLst>
              <a:ext uri="{FF2B5EF4-FFF2-40B4-BE49-F238E27FC236}">
                <a16:creationId xmlns:a16="http://schemas.microsoft.com/office/drawing/2014/main" id="{013A74DF-9B23-5736-198D-C5048F63D5BA}"/>
              </a:ext>
            </a:extLst>
          </p:cNvPr>
          <p:cNvSpPr txBox="1"/>
          <p:nvPr/>
        </p:nvSpPr>
        <p:spPr>
          <a:xfrm>
            <a:off x="7936968" y="1241815"/>
            <a:ext cx="689612" cy="369332"/>
          </a:xfrm>
          <a:prstGeom prst="rect">
            <a:avLst/>
          </a:prstGeom>
          <a:noFill/>
        </p:spPr>
        <p:txBody>
          <a:bodyPr wrap="none" rtlCol="0">
            <a:spAutoFit/>
          </a:bodyPr>
          <a:lstStyle/>
          <a:p>
            <a:r>
              <a:rPr lang="en-US" b="1" dirty="0"/>
              <a:t>Basal</a:t>
            </a:r>
          </a:p>
        </p:txBody>
      </p:sp>
      <p:sp>
        <p:nvSpPr>
          <p:cNvPr id="17" name="TextBox 16">
            <a:extLst>
              <a:ext uri="{FF2B5EF4-FFF2-40B4-BE49-F238E27FC236}">
                <a16:creationId xmlns:a16="http://schemas.microsoft.com/office/drawing/2014/main" id="{1A68DF98-CC26-4CB2-DA39-1A9E13D5E31B}"/>
              </a:ext>
            </a:extLst>
          </p:cNvPr>
          <p:cNvSpPr txBox="1"/>
          <p:nvPr/>
        </p:nvSpPr>
        <p:spPr>
          <a:xfrm>
            <a:off x="9180231" y="1241815"/>
            <a:ext cx="980012" cy="369332"/>
          </a:xfrm>
          <a:prstGeom prst="rect">
            <a:avLst/>
          </a:prstGeom>
          <a:noFill/>
        </p:spPr>
        <p:txBody>
          <a:bodyPr wrap="none" rtlCol="0">
            <a:spAutoFit/>
          </a:bodyPr>
          <a:lstStyle/>
          <a:p>
            <a:r>
              <a:rPr lang="en-US" b="1" dirty="0"/>
              <a:t>Classical</a:t>
            </a:r>
          </a:p>
        </p:txBody>
      </p:sp>
      <p:sp>
        <p:nvSpPr>
          <p:cNvPr id="18" name="TextBox 17">
            <a:extLst>
              <a:ext uri="{FF2B5EF4-FFF2-40B4-BE49-F238E27FC236}">
                <a16:creationId xmlns:a16="http://schemas.microsoft.com/office/drawing/2014/main" id="{6DE50011-392E-A99D-831E-E491FC3294A1}"/>
              </a:ext>
            </a:extLst>
          </p:cNvPr>
          <p:cNvSpPr txBox="1"/>
          <p:nvPr/>
        </p:nvSpPr>
        <p:spPr>
          <a:xfrm>
            <a:off x="8763137" y="1314005"/>
            <a:ext cx="384336" cy="369332"/>
          </a:xfrm>
          <a:prstGeom prst="rect">
            <a:avLst/>
          </a:prstGeom>
          <a:noFill/>
        </p:spPr>
        <p:txBody>
          <a:bodyPr wrap="none" rtlCol="0">
            <a:spAutoFit/>
          </a:bodyPr>
          <a:lstStyle/>
          <a:p>
            <a:r>
              <a:rPr lang="en-US" b="1" dirty="0"/>
              <a:t>vs</a:t>
            </a:r>
          </a:p>
        </p:txBody>
      </p:sp>
      <p:pic>
        <p:nvPicPr>
          <p:cNvPr id="19" name="Picture 18">
            <a:extLst>
              <a:ext uri="{FF2B5EF4-FFF2-40B4-BE49-F238E27FC236}">
                <a16:creationId xmlns:a16="http://schemas.microsoft.com/office/drawing/2014/main" id="{9221A61B-462F-B99E-6791-F9274D28BA8F}"/>
              </a:ext>
            </a:extLst>
          </p:cNvPr>
          <p:cNvPicPr>
            <a:picLocks noChangeAspect="1"/>
          </p:cNvPicPr>
          <p:nvPr/>
        </p:nvPicPr>
        <p:blipFill>
          <a:blip r:embed="rId2"/>
          <a:stretch>
            <a:fillRect/>
          </a:stretch>
        </p:blipFill>
        <p:spPr>
          <a:xfrm>
            <a:off x="2821405" y="1683337"/>
            <a:ext cx="3739052" cy="3661155"/>
          </a:xfrm>
          <a:prstGeom prst="rect">
            <a:avLst/>
          </a:prstGeom>
        </p:spPr>
      </p:pic>
      <p:pic>
        <p:nvPicPr>
          <p:cNvPr id="20" name="Picture 19">
            <a:extLst>
              <a:ext uri="{FF2B5EF4-FFF2-40B4-BE49-F238E27FC236}">
                <a16:creationId xmlns:a16="http://schemas.microsoft.com/office/drawing/2014/main" id="{0C81B852-FA8B-0948-81E0-6C93B421FB4E}"/>
              </a:ext>
            </a:extLst>
          </p:cNvPr>
          <p:cNvPicPr>
            <a:picLocks noChangeAspect="1"/>
          </p:cNvPicPr>
          <p:nvPr/>
        </p:nvPicPr>
        <p:blipFill>
          <a:blip r:embed="rId3"/>
          <a:stretch>
            <a:fillRect/>
          </a:stretch>
        </p:blipFill>
        <p:spPr>
          <a:xfrm>
            <a:off x="1252603" y="4482011"/>
            <a:ext cx="1604816" cy="886872"/>
          </a:xfrm>
          <a:prstGeom prst="rect">
            <a:avLst/>
          </a:prstGeom>
        </p:spPr>
      </p:pic>
      <p:pic>
        <p:nvPicPr>
          <p:cNvPr id="21" name="Picture 20">
            <a:extLst>
              <a:ext uri="{FF2B5EF4-FFF2-40B4-BE49-F238E27FC236}">
                <a16:creationId xmlns:a16="http://schemas.microsoft.com/office/drawing/2014/main" id="{A40D40A5-69BF-AB2C-3EDB-26E50B297A8D}"/>
              </a:ext>
            </a:extLst>
          </p:cNvPr>
          <p:cNvPicPr>
            <a:picLocks noChangeAspect="1"/>
          </p:cNvPicPr>
          <p:nvPr/>
        </p:nvPicPr>
        <p:blipFill>
          <a:blip r:embed="rId4"/>
          <a:stretch>
            <a:fillRect/>
          </a:stretch>
        </p:blipFill>
        <p:spPr>
          <a:xfrm>
            <a:off x="1786108" y="2890631"/>
            <a:ext cx="663210" cy="1643607"/>
          </a:xfrm>
          <a:prstGeom prst="rect">
            <a:avLst/>
          </a:prstGeom>
        </p:spPr>
      </p:pic>
      <p:sp>
        <p:nvSpPr>
          <p:cNvPr id="22" name="TextBox 21">
            <a:extLst>
              <a:ext uri="{FF2B5EF4-FFF2-40B4-BE49-F238E27FC236}">
                <a16:creationId xmlns:a16="http://schemas.microsoft.com/office/drawing/2014/main" id="{427699F1-DB0E-073B-E2D7-9E1AE852A349}"/>
              </a:ext>
            </a:extLst>
          </p:cNvPr>
          <p:cNvSpPr txBox="1"/>
          <p:nvPr/>
        </p:nvSpPr>
        <p:spPr>
          <a:xfrm>
            <a:off x="1646401" y="5625447"/>
            <a:ext cx="5702202" cy="430887"/>
          </a:xfrm>
          <a:prstGeom prst="rect">
            <a:avLst/>
          </a:prstGeom>
          <a:noFill/>
        </p:spPr>
        <p:txBody>
          <a:bodyPr wrap="none" rtlCol="0">
            <a:spAutoFit/>
          </a:bodyPr>
          <a:lstStyle/>
          <a:p>
            <a:r>
              <a:rPr lang="en-CA" sz="1100" b="0" i="0" dirty="0">
                <a:solidFill>
                  <a:srgbClr val="222222"/>
                </a:solidFill>
                <a:effectLst/>
                <a:latin typeface="-apple-system"/>
              </a:rPr>
              <a:t>Moffitt, R., </a:t>
            </a:r>
            <a:r>
              <a:rPr lang="en-CA" sz="1100" b="0" i="0" dirty="0" err="1">
                <a:solidFill>
                  <a:srgbClr val="222222"/>
                </a:solidFill>
                <a:effectLst/>
                <a:latin typeface="-apple-system"/>
              </a:rPr>
              <a:t>Marayati</a:t>
            </a:r>
            <a:r>
              <a:rPr lang="en-CA" sz="1100" b="0" i="0" dirty="0">
                <a:solidFill>
                  <a:srgbClr val="222222"/>
                </a:solidFill>
                <a:effectLst/>
                <a:latin typeface="-apple-system"/>
              </a:rPr>
              <a:t>, R., </a:t>
            </a:r>
            <a:r>
              <a:rPr lang="en-CA" sz="1100" b="0" i="0" dirty="0" err="1">
                <a:solidFill>
                  <a:srgbClr val="222222"/>
                </a:solidFill>
                <a:effectLst/>
                <a:latin typeface="-apple-system"/>
              </a:rPr>
              <a:t>Flate</a:t>
            </a:r>
            <a:r>
              <a:rPr lang="en-CA" sz="1100" b="0" i="0" dirty="0">
                <a:solidFill>
                  <a:srgbClr val="222222"/>
                </a:solidFill>
                <a:effectLst/>
                <a:latin typeface="-apple-system"/>
              </a:rPr>
              <a:t>, E. </a:t>
            </a:r>
            <a:r>
              <a:rPr lang="en-CA" sz="1100" b="0" i="1" dirty="0">
                <a:solidFill>
                  <a:srgbClr val="222222"/>
                </a:solidFill>
                <a:effectLst/>
                <a:latin typeface="-apple-system"/>
              </a:rPr>
              <a:t>et al.</a:t>
            </a:r>
            <a:r>
              <a:rPr lang="en-CA" sz="1100" b="0" i="0" dirty="0">
                <a:solidFill>
                  <a:srgbClr val="222222"/>
                </a:solidFill>
                <a:effectLst/>
                <a:latin typeface="-apple-system"/>
              </a:rPr>
              <a:t> Virtual microdissection identifies distinct tumor- and </a:t>
            </a:r>
          </a:p>
          <a:p>
            <a:r>
              <a:rPr lang="en-CA" sz="1100" b="0" i="0" dirty="0">
                <a:solidFill>
                  <a:srgbClr val="222222"/>
                </a:solidFill>
                <a:effectLst/>
                <a:latin typeface="-apple-system"/>
              </a:rPr>
              <a:t>stroma-specific subtypes of pancreatic ductal adenocarcinoma. </a:t>
            </a:r>
            <a:r>
              <a:rPr lang="en-CA" sz="1100" b="0" i="1" dirty="0">
                <a:solidFill>
                  <a:srgbClr val="222222"/>
                </a:solidFill>
                <a:effectLst/>
                <a:latin typeface="-apple-system"/>
              </a:rPr>
              <a:t>Nat Genet</a:t>
            </a:r>
            <a:r>
              <a:rPr lang="en-CA" sz="1100" b="0" i="0" dirty="0">
                <a:solidFill>
                  <a:srgbClr val="222222"/>
                </a:solidFill>
                <a:effectLst/>
                <a:latin typeface="-apple-system"/>
              </a:rPr>
              <a:t> </a:t>
            </a:r>
            <a:r>
              <a:rPr lang="en-CA" sz="1100" b="1" i="0" dirty="0">
                <a:solidFill>
                  <a:srgbClr val="222222"/>
                </a:solidFill>
                <a:effectLst/>
                <a:latin typeface="-apple-system"/>
              </a:rPr>
              <a:t>47</a:t>
            </a:r>
            <a:r>
              <a:rPr lang="en-CA" sz="1100" b="0" i="0" dirty="0">
                <a:solidFill>
                  <a:srgbClr val="222222"/>
                </a:solidFill>
                <a:effectLst/>
                <a:latin typeface="-apple-system"/>
              </a:rPr>
              <a:t>, 1168–1178 (2015)</a:t>
            </a:r>
            <a:endParaRPr lang="en-US" sz="1100" dirty="0"/>
          </a:p>
        </p:txBody>
      </p:sp>
      <p:cxnSp>
        <p:nvCxnSpPr>
          <p:cNvPr id="23" name="Straight Arrow Connector 22">
            <a:extLst>
              <a:ext uri="{FF2B5EF4-FFF2-40B4-BE49-F238E27FC236}">
                <a16:creationId xmlns:a16="http://schemas.microsoft.com/office/drawing/2014/main" id="{0082CAD2-585F-12D8-E022-FA7923314D55}"/>
              </a:ext>
            </a:extLst>
          </p:cNvPr>
          <p:cNvCxnSpPr>
            <a:cxnSpLocks/>
          </p:cNvCxnSpPr>
          <p:nvPr/>
        </p:nvCxnSpPr>
        <p:spPr>
          <a:xfrm>
            <a:off x="5108786" y="1426481"/>
            <a:ext cx="260433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975E879-0EB7-25E2-CA05-A70C0E4DD3BC}"/>
              </a:ext>
            </a:extLst>
          </p:cNvPr>
          <p:cNvCxnSpPr>
            <a:stCxn id="18" idx="2"/>
          </p:cNvCxnSpPr>
          <p:nvPr/>
        </p:nvCxnSpPr>
        <p:spPr>
          <a:xfrm>
            <a:off x="8955305" y="1683337"/>
            <a:ext cx="0" cy="4185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A3ED2E-27DF-F819-B7A7-C0203A231B60}"/>
              </a:ext>
            </a:extLst>
          </p:cNvPr>
          <p:cNvCxnSpPr/>
          <p:nvPr/>
        </p:nvCxnSpPr>
        <p:spPr>
          <a:xfrm>
            <a:off x="5102708" y="1410439"/>
            <a:ext cx="0" cy="256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9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570052" y="109567"/>
            <a:ext cx="5051896" cy="553998"/>
          </a:xfrm>
          <a:prstGeom prst="rect">
            <a:avLst/>
          </a:prstGeom>
          <a:noFill/>
        </p:spPr>
        <p:txBody>
          <a:bodyPr wrap="none" rtlCol="0">
            <a:spAutoFit/>
          </a:bodyPr>
          <a:lstStyle/>
          <a:p>
            <a:r>
              <a:rPr lang="en-US" sz="3000" dirty="0"/>
              <a:t>Pathway Enrichment Analysis</a:t>
            </a:r>
          </a:p>
        </p:txBody>
      </p:sp>
      <p:sp>
        <p:nvSpPr>
          <p:cNvPr id="2" name="Google Shape;353;p53">
            <a:extLst>
              <a:ext uri="{FF2B5EF4-FFF2-40B4-BE49-F238E27FC236}">
                <a16:creationId xmlns:a16="http://schemas.microsoft.com/office/drawing/2014/main" id="{6FCB4CE9-8938-22CA-552C-5B10D3B9B3A6}"/>
              </a:ext>
            </a:extLst>
          </p:cNvPr>
          <p:cNvSpPr/>
          <p:nvPr/>
        </p:nvSpPr>
        <p:spPr>
          <a:xfrm>
            <a:off x="4758126" y="2869967"/>
            <a:ext cx="914400" cy="609528"/>
          </a:xfrm>
          <a:prstGeom prst="can">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3" name="Google Shape;354;p53">
            <a:extLst>
              <a:ext uri="{FF2B5EF4-FFF2-40B4-BE49-F238E27FC236}">
                <a16:creationId xmlns:a16="http://schemas.microsoft.com/office/drawing/2014/main" id="{9BFC46E5-ED1F-E07D-B3EA-62521F1D0360}"/>
              </a:ext>
            </a:extLst>
          </p:cNvPr>
          <p:cNvSpPr/>
          <p:nvPr/>
        </p:nvSpPr>
        <p:spPr>
          <a:xfrm>
            <a:off x="5721906" y="3205196"/>
            <a:ext cx="914400" cy="609527"/>
          </a:xfrm>
          <a:prstGeom prst="can">
            <a:avLst>
              <a:gd name="adj" fmla="val 25000"/>
            </a:avLst>
          </a:prstGeom>
          <a:solidFill>
            <a:srgbClr val="9999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4" name="Google Shape;355;p53">
            <a:extLst>
              <a:ext uri="{FF2B5EF4-FFF2-40B4-BE49-F238E27FC236}">
                <a16:creationId xmlns:a16="http://schemas.microsoft.com/office/drawing/2014/main" id="{AF6C8311-3DD9-8C6B-5CA6-3589B31C2A43}"/>
              </a:ext>
            </a:extLst>
          </p:cNvPr>
          <p:cNvSpPr/>
          <p:nvPr/>
        </p:nvSpPr>
        <p:spPr>
          <a:xfrm rot="-5400000">
            <a:off x="5418364" y="438802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5" name="Google Shape;356;p53">
            <a:extLst>
              <a:ext uri="{FF2B5EF4-FFF2-40B4-BE49-F238E27FC236}">
                <a16:creationId xmlns:a16="http://schemas.microsoft.com/office/drawing/2014/main" id="{51943EC3-E23F-FB34-D358-194AF66FCC6B}"/>
              </a:ext>
            </a:extLst>
          </p:cNvPr>
          <p:cNvSpPr/>
          <p:nvPr/>
        </p:nvSpPr>
        <p:spPr>
          <a:xfrm>
            <a:off x="2214790" y="2030509"/>
            <a:ext cx="1008062" cy="2305050"/>
          </a:xfrm>
          <a:prstGeom prst="rect">
            <a:avLst/>
          </a:prstGeom>
          <a:gradFill>
            <a:gsLst>
              <a:gs pos="0">
                <a:srgbClr val="FF5050"/>
              </a:gs>
              <a:gs pos="100000">
                <a:srgbClr val="3399FF"/>
              </a:gs>
            </a:gsLst>
            <a:lin ang="5400000" scaled="0"/>
          </a:gradFill>
          <a:ln w="2857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cxnSp>
        <p:nvCxnSpPr>
          <p:cNvPr id="8" name="Google Shape;357;p53">
            <a:extLst>
              <a:ext uri="{FF2B5EF4-FFF2-40B4-BE49-F238E27FC236}">
                <a16:creationId xmlns:a16="http://schemas.microsoft.com/office/drawing/2014/main" id="{11D47521-17AB-604D-A3A7-B03343DBB9F1}"/>
              </a:ext>
            </a:extLst>
          </p:cNvPr>
          <p:cNvCxnSpPr/>
          <p:nvPr/>
        </p:nvCxnSpPr>
        <p:spPr>
          <a:xfrm>
            <a:off x="2791051" y="2030509"/>
            <a:ext cx="0" cy="2305050"/>
          </a:xfrm>
          <a:prstGeom prst="straightConnector1">
            <a:avLst/>
          </a:prstGeom>
          <a:noFill/>
          <a:ln w="9525" cap="flat" cmpd="sng">
            <a:solidFill>
              <a:schemeClr val="dk1"/>
            </a:solidFill>
            <a:prstDash val="solid"/>
            <a:round/>
            <a:headEnd type="none" w="sm" len="sm"/>
            <a:tailEnd type="none" w="sm" len="sm"/>
          </a:ln>
        </p:spPr>
      </p:cxnSp>
      <p:cxnSp>
        <p:nvCxnSpPr>
          <p:cNvPr id="9" name="Google Shape;358;p53">
            <a:extLst>
              <a:ext uri="{FF2B5EF4-FFF2-40B4-BE49-F238E27FC236}">
                <a16:creationId xmlns:a16="http://schemas.microsoft.com/office/drawing/2014/main" id="{1B06E8C9-2865-A714-51E6-FCCC09DE8D16}"/>
              </a:ext>
            </a:extLst>
          </p:cNvPr>
          <p:cNvCxnSpPr/>
          <p:nvPr/>
        </p:nvCxnSpPr>
        <p:spPr>
          <a:xfrm>
            <a:off x="2214790" y="2246409"/>
            <a:ext cx="1008062" cy="0"/>
          </a:xfrm>
          <a:prstGeom prst="straightConnector1">
            <a:avLst/>
          </a:prstGeom>
          <a:noFill/>
          <a:ln w="9525" cap="flat" cmpd="sng">
            <a:solidFill>
              <a:schemeClr val="dk1"/>
            </a:solidFill>
            <a:prstDash val="solid"/>
            <a:round/>
            <a:headEnd type="none" w="sm" len="sm"/>
            <a:tailEnd type="none" w="sm" len="sm"/>
          </a:ln>
        </p:spPr>
      </p:cxnSp>
      <p:cxnSp>
        <p:nvCxnSpPr>
          <p:cNvPr id="10" name="Google Shape;359;p53">
            <a:extLst>
              <a:ext uri="{FF2B5EF4-FFF2-40B4-BE49-F238E27FC236}">
                <a16:creationId xmlns:a16="http://schemas.microsoft.com/office/drawing/2014/main" id="{7742ECEF-1125-0938-6707-05A2C53E217B}"/>
              </a:ext>
            </a:extLst>
          </p:cNvPr>
          <p:cNvCxnSpPr/>
          <p:nvPr/>
        </p:nvCxnSpPr>
        <p:spPr>
          <a:xfrm>
            <a:off x="2214790" y="2463897"/>
            <a:ext cx="1008062" cy="0"/>
          </a:xfrm>
          <a:prstGeom prst="straightConnector1">
            <a:avLst/>
          </a:prstGeom>
          <a:noFill/>
          <a:ln w="9525" cap="flat" cmpd="sng">
            <a:solidFill>
              <a:schemeClr val="dk1"/>
            </a:solidFill>
            <a:prstDash val="dash"/>
            <a:round/>
            <a:headEnd type="none" w="sm" len="sm"/>
            <a:tailEnd type="none" w="sm" len="sm"/>
          </a:ln>
        </p:spPr>
      </p:cxnSp>
      <p:sp>
        <p:nvSpPr>
          <p:cNvPr id="11" name="Google Shape;360;p53">
            <a:extLst>
              <a:ext uri="{FF2B5EF4-FFF2-40B4-BE49-F238E27FC236}">
                <a16:creationId xmlns:a16="http://schemas.microsoft.com/office/drawing/2014/main" id="{DEABA1D3-516A-57DE-EC0C-6869FD920864}"/>
              </a:ext>
            </a:extLst>
          </p:cNvPr>
          <p:cNvSpPr txBox="1"/>
          <p:nvPr/>
        </p:nvSpPr>
        <p:spPr>
          <a:xfrm>
            <a:off x="1624467" y="863519"/>
            <a:ext cx="2303462" cy="366713"/>
          </a:xfrm>
          <a:prstGeom prst="rect">
            <a:avLst/>
          </a:prstGeom>
          <a:noFill/>
          <a:ln>
            <a:noFill/>
          </a:ln>
        </p:spPr>
        <p:txBody>
          <a:bodyPr spcFirstLastPara="1" wrap="square" lIns="91425" tIns="45700" rIns="91425" bIns="45700" anchor="t" anchorCtr="0">
            <a:noAutofit/>
          </a:bodyPr>
          <a:lstStyle/>
          <a:p>
            <a:pPr algn="ctr"/>
            <a:r>
              <a:rPr lang="en-US" sz="2400" b="1" dirty="0"/>
              <a:t>Ranked Gene List</a:t>
            </a:r>
            <a:endParaRPr sz="2117" dirty="0"/>
          </a:p>
        </p:txBody>
      </p:sp>
      <p:cxnSp>
        <p:nvCxnSpPr>
          <p:cNvPr id="12" name="Google Shape;361;p53">
            <a:extLst>
              <a:ext uri="{FF2B5EF4-FFF2-40B4-BE49-F238E27FC236}">
                <a16:creationId xmlns:a16="http://schemas.microsoft.com/office/drawing/2014/main" id="{23072912-149F-AE47-9498-42E2B71FC718}"/>
              </a:ext>
            </a:extLst>
          </p:cNvPr>
          <p:cNvCxnSpPr/>
          <p:nvPr/>
        </p:nvCxnSpPr>
        <p:spPr>
          <a:xfrm>
            <a:off x="3438751" y="2103536"/>
            <a:ext cx="0" cy="2232025"/>
          </a:xfrm>
          <a:prstGeom prst="straightConnector1">
            <a:avLst/>
          </a:prstGeom>
          <a:noFill/>
          <a:ln w="28575" cap="flat" cmpd="sng">
            <a:solidFill>
              <a:schemeClr val="dk1"/>
            </a:solidFill>
            <a:prstDash val="solid"/>
            <a:round/>
            <a:headEnd type="none" w="sm" len="sm"/>
            <a:tailEnd type="triangle" w="med" len="med"/>
          </a:ln>
        </p:spPr>
      </p:cxnSp>
      <p:sp>
        <p:nvSpPr>
          <p:cNvPr id="13" name="Google Shape;362;p53">
            <a:extLst>
              <a:ext uri="{FF2B5EF4-FFF2-40B4-BE49-F238E27FC236}">
                <a16:creationId xmlns:a16="http://schemas.microsoft.com/office/drawing/2014/main" id="{C3432164-9D54-5368-E5E1-2C66F06B592B}"/>
              </a:ext>
            </a:extLst>
          </p:cNvPr>
          <p:cNvSpPr/>
          <p:nvPr/>
        </p:nvSpPr>
        <p:spPr>
          <a:xfrm>
            <a:off x="38705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14" name="Google Shape;363;p53">
            <a:extLst>
              <a:ext uri="{FF2B5EF4-FFF2-40B4-BE49-F238E27FC236}">
                <a16:creationId xmlns:a16="http://schemas.microsoft.com/office/drawing/2014/main" id="{1C2EC619-B330-FB25-A971-A04CB256967C}"/>
              </a:ext>
            </a:extLst>
          </p:cNvPr>
          <p:cNvSpPr txBox="1"/>
          <p:nvPr/>
        </p:nvSpPr>
        <p:spPr>
          <a:xfrm>
            <a:off x="4518252" y="3799060"/>
            <a:ext cx="2303462" cy="461665"/>
          </a:xfrm>
          <a:prstGeom prst="rect">
            <a:avLst/>
          </a:prstGeom>
          <a:noFill/>
          <a:ln>
            <a:noFill/>
          </a:ln>
        </p:spPr>
        <p:txBody>
          <a:bodyPr spcFirstLastPara="1" wrap="square" lIns="91425" tIns="45700" rIns="91425" bIns="45700" anchor="t" anchorCtr="0">
            <a:noAutofit/>
          </a:bodyPr>
          <a:lstStyle/>
          <a:p>
            <a:pPr algn="ctr"/>
            <a:r>
              <a:rPr lang="en-US" sz="2400" b="1" dirty="0"/>
              <a:t>Pathways</a:t>
            </a:r>
            <a:endParaRPr sz="2400" b="1" dirty="0"/>
          </a:p>
        </p:txBody>
      </p:sp>
      <p:sp>
        <p:nvSpPr>
          <p:cNvPr id="15" name="Google Shape;364;p53">
            <a:extLst>
              <a:ext uri="{FF2B5EF4-FFF2-40B4-BE49-F238E27FC236}">
                <a16:creationId xmlns:a16="http://schemas.microsoft.com/office/drawing/2014/main" id="{6AA796D6-4123-997E-8122-8ECAE100F2D8}"/>
              </a:ext>
            </a:extLst>
          </p:cNvPr>
          <p:cNvSpPr/>
          <p:nvPr/>
        </p:nvSpPr>
        <p:spPr>
          <a:xfrm>
            <a:off x="4808129" y="8799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GSEA</a:t>
            </a:r>
            <a:endParaRPr sz="2400" dirty="0">
              <a:solidFill>
                <a:srgbClr val="FFFFFF"/>
              </a:solidFill>
            </a:endParaRPr>
          </a:p>
        </p:txBody>
      </p:sp>
      <p:sp>
        <p:nvSpPr>
          <p:cNvPr id="16" name="Google Shape;365;p53">
            <a:extLst>
              <a:ext uri="{FF2B5EF4-FFF2-40B4-BE49-F238E27FC236}">
                <a16:creationId xmlns:a16="http://schemas.microsoft.com/office/drawing/2014/main" id="{58412B68-5D1E-540C-6206-D3A8275922B0}"/>
              </a:ext>
            </a:extLst>
          </p:cNvPr>
          <p:cNvSpPr/>
          <p:nvPr/>
        </p:nvSpPr>
        <p:spPr>
          <a:xfrm>
            <a:off x="69693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pic>
        <p:nvPicPr>
          <p:cNvPr id="17" name="Google Shape;366;p53" descr="EM_Flow_Diagram_03">
            <a:extLst>
              <a:ext uri="{FF2B5EF4-FFF2-40B4-BE49-F238E27FC236}">
                <a16:creationId xmlns:a16="http://schemas.microsoft.com/office/drawing/2014/main" id="{4E16A943-B241-F45C-049F-748CF212CA3D}"/>
              </a:ext>
            </a:extLst>
          </p:cNvPr>
          <p:cNvPicPr preferRelativeResize="0"/>
          <p:nvPr/>
        </p:nvPicPr>
        <p:blipFill rotWithShape="1">
          <a:blip r:embed="rId2">
            <a:alphaModFix/>
          </a:blip>
          <a:srcRect l="34343" r="33300" b="72055"/>
          <a:stretch/>
        </p:blipFill>
        <p:spPr>
          <a:xfrm>
            <a:off x="7606276" y="958777"/>
            <a:ext cx="2849226" cy="4149725"/>
          </a:xfrm>
          <a:prstGeom prst="rect">
            <a:avLst/>
          </a:prstGeom>
          <a:noFill/>
          <a:ln>
            <a:noFill/>
          </a:ln>
        </p:spPr>
      </p:pic>
      <p:sp>
        <p:nvSpPr>
          <p:cNvPr id="18" name="Google Shape;367;p53">
            <a:extLst>
              <a:ext uri="{FF2B5EF4-FFF2-40B4-BE49-F238E27FC236}">
                <a16:creationId xmlns:a16="http://schemas.microsoft.com/office/drawing/2014/main" id="{8DA21375-91E4-4E4F-F6F0-48FB51BC1611}"/>
              </a:ext>
            </a:extLst>
          </p:cNvPr>
          <p:cNvSpPr txBox="1"/>
          <p:nvPr/>
        </p:nvSpPr>
        <p:spPr>
          <a:xfrm>
            <a:off x="3510189" y="2042128"/>
            <a:ext cx="863600" cy="584776"/>
          </a:xfrm>
          <a:prstGeom prst="rect">
            <a:avLst/>
          </a:prstGeom>
          <a:noFill/>
          <a:ln>
            <a:noFill/>
          </a:ln>
        </p:spPr>
        <p:txBody>
          <a:bodyPr spcFirstLastPara="1" wrap="square" lIns="91425" tIns="45700" rIns="91425" bIns="45700" anchor="t" anchorCtr="0">
            <a:noAutofit/>
          </a:bodyPr>
          <a:lstStyle/>
          <a:p>
            <a:r>
              <a:rPr lang="en-US" sz="1600" dirty="0"/>
              <a:t>UP</a:t>
            </a:r>
            <a:endParaRPr sz="2117" dirty="0"/>
          </a:p>
          <a:p>
            <a:r>
              <a:rPr lang="en-US" sz="1600" dirty="0"/>
              <a:t>(A &gt; B)</a:t>
            </a:r>
            <a:endParaRPr sz="1600" dirty="0"/>
          </a:p>
        </p:txBody>
      </p:sp>
      <p:sp>
        <p:nvSpPr>
          <p:cNvPr id="19" name="Google Shape;368;p53">
            <a:extLst>
              <a:ext uri="{FF2B5EF4-FFF2-40B4-BE49-F238E27FC236}">
                <a16:creationId xmlns:a16="http://schemas.microsoft.com/office/drawing/2014/main" id="{8F5968DB-A310-706F-5E3B-5FB6E54A7185}"/>
              </a:ext>
            </a:extLst>
          </p:cNvPr>
          <p:cNvSpPr txBox="1"/>
          <p:nvPr/>
        </p:nvSpPr>
        <p:spPr>
          <a:xfrm>
            <a:off x="3510190" y="3814722"/>
            <a:ext cx="1008062" cy="584776"/>
          </a:xfrm>
          <a:prstGeom prst="rect">
            <a:avLst/>
          </a:prstGeom>
          <a:noFill/>
          <a:ln>
            <a:noFill/>
          </a:ln>
        </p:spPr>
        <p:txBody>
          <a:bodyPr spcFirstLastPara="1" wrap="square" lIns="91425" tIns="45700" rIns="91425" bIns="45700" anchor="t" anchorCtr="0">
            <a:noAutofit/>
          </a:bodyPr>
          <a:lstStyle/>
          <a:p>
            <a:r>
              <a:rPr lang="en-US" sz="1600" dirty="0"/>
              <a:t>DOWN</a:t>
            </a:r>
            <a:endParaRPr sz="2117" dirty="0"/>
          </a:p>
          <a:p>
            <a:r>
              <a:rPr lang="en-US" sz="1600" dirty="0"/>
              <a:t>(B &gt; A)</a:t>
            </a:r>
            <a:endParaRPr sz="1600" dirty="0"/>
          </a:p>
        </p:txBody>
      </p:sp>
      <p:sp>
        <p:nvSpPr>
          <p:cNvPr id="20" name="Google Shape;364;p53">
            <a:extLst>
              <a:ext uri="{FF2B5EF4-FFF2-40B4-BE49-F238E27FC236}">
                <a16:creationId xmlns:a16="http://schemas.microsoft.com/office/drawing/2014/main" id="{516FFD0F-F29C-A739-085C-75D6C2AC2C72}"/>
              </a:ext>
            </a:extLst>
          </p:cNvPr>
          <p:cNvSpPr/>
          <p:nvPr/>
        </p:nvSpPr>
        <p:spPr>
          <a:xfrm>
            <a:off x="4805587" y="49417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g:Profiler</a:t>
            </a:r>
            <a:endParaRPr sz="2400" dirty="0">
              <a:solidFill>
                <a:srgbClr val="FFFFFF"/>
              </a:solidFill>
            </a:endParaRPr>
          </a:p>
        </p:txBody>
      </p:sp>
      <p:sp>
        <p:nvSpPr>
          <p:cNvPr id="21" name="Google Shape;355;p53">
            <a:extLst>
              <a:ext uri="{FF2B5EF4-FFF2-40B4-BE49-F238E27FC236}">
                <a16:creationId xmlns:a16="http://schemas.microsoft.com/office/drawing/2014/main" id="{6C8DDDB5-D614-929E-1C5C-7CC4A01C984A}"/>
              </a:ext>
            </a:extLst>
          </p:cNvPr>
          <p:cNvSpPr/>
          <p:nvPr/>
        </p:nvSpPr>
        <p:spPr>
          <a:xfrm rot="5400000">
            <a:off x="5404196" y="230454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22" name="Google Shape;360;p53">
            <a:extLst>
              <a:ext uri="{FF2B5EF4-FFF2-40B4-BE49-F238E27FC236}">
                <a16:creationId xmlns:a16="http://schemas.microsoft.com/office/drawing/2014/main" id="{D2BF6E40-4857-8160-DE28-53E4D34C3EDF}"/>
              </a:ext>
            </a:extLst>
          </p:cNvPr>
          <p:cNvSpPr txBox="1"/>
          <p:nvPr/>
        </p:nvSpPr>
        <p:spPr>
          <a:xfrm>
            <a:off x="1668405" y="4925145"/>
            <a:ext cx="2303462" cy="1116427"/>
          </a:xfrm>
          <a:prstGeom prst="rect">
            <a:avLst/>
          </a:prstGeom>
          <a:noFill/>
          <a:ln>
            <a:noFill/>
          </a:ln>
        </p:spPr>
        <p:txBody>
          <a:bodyPr spcFirstLastPara="1" wrap="square" lIns="91425" tIns="45700" rIns="91425" bIns="45700" anchor="t" anchorCtr="0">
            <a:noAutofit/>
          </a:bodyPr>
          <a:lstStyle/>
          <a:p>
            <a:pPr algn="ctr"/>
            <a:r>
              <a:rPr lang="en-US" sz="2400" b="1" dirty="0"/>
              <a:t>Thresholded lists (selected genes)</a:t>
            </a:r>
            <a:endParaRPr sz="2117" dirty="0"/>
          </a:p>
        </p:txBody>
      </p:sp>
      <p:sp>
        <p:nvSpPr>
          <p:cNvPr id="23" name="TextBox 22">
            <a:extLst>
              <a:ext uri="{FF2B5EF4-FFF2-40B4-BE49-F238E27FC236}">
                <a16:creationId xmlns:a16="http://schemas.microsoft.com/office/drawing/2014/main" id="{060AA8EB-98BF-B1DF-0566-905AE9911FAE}"/>
              </a:ext>
            </a:extLst>
          </p:cNvPr>
          <p:cNvSpPr txBox="1"/>
          <p:nvPr/>
        </p:nvSpPr>
        <p:spPr>
          <a:xfrm>
            <a:off x="2377505" y="1680497"/>
            <a:ext cx="431800" cy="246221"/>
          </a:xfrm>
          <a:prstGeom prst="rect">
            <a:avLst/>
          </a:prstGeom>
          <a:noFill/>
        </p:spPr>
        <p:txBody>
          <a:bodyPr wrap="square" rtlCol="0">
            <a:spAutoFit/>
          </a:bodyPr>
          <a:lstStyle/>
          <a:p>
            <a:r>
              <a:rPr lang="en-US" sz="1000" dirty="0"/>
              <a:t>A</a:t>
            </a:r>
          </a:p>
        </p:txBody>
      </p:sp>
      <p:sp>
        <p:nvSpPr>
          <p:cNvPr id="24" name="TextBox 23">
            <a:extLst>
              <a:ext uri="{FF2B5EF4-FFF2-40B4-BE49-F238E27FC236}">
                <a16:creationId xmlns:a16="http://schemas.microsoft.com/office/drawing/2014/main" id="{9677D323-7BC5-4803-6341-69DFD287D649}"/>
              </a:ext>
            </a:extLst>
          </p:cNvPr>
          <p:cNvSpPr txBox="1"/>
          <p:nvPr/>
        </p:nvSpPr>
        <p:spPr>
          <a:xfrm>
            <a:off x="2912184" y="1689025"/>
            <a:ext cx="431800" cy="246221"/>
          </a:xfrm>
          <a:prstGeom prst="rect">
            <a:avLst/>
          </a:prstGeom>
          <a:noFill/>
        </p:spPr>
        <p:txBody>
          <a:bodyPr wrap="square" rtlCol="0">
            <a:spAutoFit/>
          </a:bodyPr>
          <a:lstStyle/>
          <a:p>
            <a:r>
              <a:rPr lang="en-US" sz="1000" dirty="0"/>
              <a:t>B</a:t>
            </a:r>
          </a:p>
        </p:txBody>
      </p:sp>
      <p:sp>
        <p:nvSpPr>
          <p:cNvPr id="25" name="Rectangle 24">
            <a:extLst>
              <a:ext uri="{FF2B5EF4-FFF2-40B4-BE49-F238E27FC236}">
                <a16:creationId xmlns:a16="http://schemas.microsoft.com/office/drawing/2014/main" id="{9F873486-6FA5-802A-F1C2-625DCDE7E842}"/>
              </a:ext>
            </a:extLst>
          </p:cNvPr>
          <p:cNvSpPr/>
          <p:nvPr/>
        </p:nvSpPr>
        <p:spPr>
          <a:xfrm>
            <a:off x="6636306" y="5553859"/>
            <a:ext cx="3959686" cy="830997"/>
          </a:xfrm>
          <a:prstGeom prst="rect">
            <a:avLst/>
          </a:prstGeom>
        </p:spPr>
        <p:txBody>
          <a:bodyPr wrap="square">
            <a:spAutoFit/>
          </a:bodyPr>
          <a:lstStyle/>
          <a:p>
            <a:r>
              <a:rPr lang="en-US" sz="1200" b="1" dirty="0"/>
              <a:t>Merico D, Isserlin R, Stueker O, Emili A, Bader GD Enrichment map: a network-based method for gene-set enrichment visualization and interpretation PLoS One. 2010 Nov 15;5(11):e13984</a:t>
            </a:r>
          </a:p>
        </p:txBody>
      </p:sp>
    </p:spTree>
    <p:extLst>
      <p:ext uri="{BB962C8B-B14F-4D97-AF65-F5344CB8AC3E}">
        <p14:creationId xmlns:p14="http://schemas.microsoft.com/office/powerpoint/2010/main" val="1257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53B47F12-D63B-9FF9-297F-DCAC68362FAD}"/>
              </a:ext>
            </a:extLst>
          </p:cNvPr>
          <p:cNvPicPr>
            <a:picLocks noChangeAspect="1"/>
          </p:cNvPicPr>
          <p:nvPr/>
        </p:nvPicPr>
        <p:blipFill>
          <a:blip r:embed="rId2"/>
          <a:stretch>
            <a:fillRect/>
          </a:stretch>
        </p:blipFill>
        <p:spPr>
          <a:xfrm>
            <a:off x="3438521" y="2283250"/>
            <a:ext cx="4886324" cy="4119148"/>
          </a:xfrm>
          <a:prstGeom prst="rect">
            <a:avLst/>
          </a:prstGeom>
        </p:spPr>
      </p:pic>
      <p:sp>
        <p:nvSpPr>
          <p:cNvPr id="3" name="Title 1">
            <a:extLst>
              <a:ext uri="{FF2B5EF4-FFF2-40B4-BE49-F238E27FC236}">
                <a16:creationId xmlns:a16="http://schemas.microsoft.com/office/drawing/2014/main" id="{2DE53FD3-C2C4-F2E9-4768-E867FCE89EAA}"/>
              </a:ext>
            </a:extLst>
          </p:cNvPr>
          <p:cNvSpPr>
            <a:spLocks noGrp="1"/>
          </p:cNvSpPr>
          <p:nvPr>
            <p:ph type="title"/>
          </p:nvPr>
        </p:nvSpPr>
        <p:spPr>
          <a:xfrm>
            <a:off x="2152649" y="165102"/>
            <a:ext cx="7886700" cy="827086"/>
          </a:xfrm>
        </p:spPr>
        <p:txBody>
          <a:bodyPr/>
          <a:lstStyle/>
          <a:p>
            <a:r>
              <a:rPr lang="en-US" dirty="0"/>
              <a:t>Network Basics</a:t>
            </a:r>
          </a:p>
        </p:txBody>
      </p:sp>
      <p:sp>
        <p:nvSpPr>
          <p:cNvPr id="4" name="Text Placeholder 2">
            <a:extLst>
              <a:ext uri="{FF2B5EF4-FFF2-40B4-BE49-F238E27FC236}">
                <a16:creationId xmlns:a16="http://schemas.microsoft.com/office/drawing/2014/main" id="{799D6E6A-216F-5E2B-8097-852235C09618}"/>
              </a:ext>
            </a:extLst>
          </p:cNvPr>
          <p:cNvSpPr txBox="1">
            <a:spLocks/>
          </p:cNvSpPr>
          <p:nvPr/>
        </p:nvSpPr>
        <p:spPr>
          <a:xfrm>
            <a:off x="1895475" y="925506"/>
            <a:ext cx="3514725"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900" b="1"/>
              <a:t>Node (molecule/entity)</a:t>
            </a:r>
          </a:p>
          <a:p>
            <a:r>
              <a:rPr lang="en-US" sz="1900"/>
              <a:t>Gene</a:t>
            </a:r>
          </a:p>
          <a:p>
            <a:r>
              <a:rPr lang="en-US" sz="1900"/>
              <a:t>Protein</a:t>
            </a:r>
          </a:p>
          <a:p>
            <a:r>
              <a:rPr lang="en-US" sz="1900"/>
              <a:t>Transcript</a:t>
            </a:r>
          </a:p>
          <a:p>
            <a:r>
              <a:rPr lang="en-US" sz="1900"/>
              <a:t>Drug</a:t>
            </a:r>
          </a:p>
          <a:p>
            <a:r>
              <a:rPr lang="en-US" sz="1900"/>
              <a:t>MicroRNA</a:t>
            </a:r>
          </a:p>
          <a:p>
            <a:r>
              <a:rPr lang="en-US" sz="1900"/>
              <a:t>…</a:t>
            </a:r>
            <a:endParaRPr lang="en-US" sz="1900" dirty="0"/>
          </a:p>
        </p:txBody>
      </p:sp>
      <p:sp>
        <p:nvSpPr>
          <p:cNvPr id="5" name="Rectangle 4">
            <a:extLst>
              <a:ext uri="{FF2B5EF4-FFF2-40B4-BE49-F238E27FC236}">
                <a16:creationId xmlns:a16="http://schemas.microsoft.com/office/drawing/2014/main" id="{AB84E266-2269-B4A4-BBD5-BC7615E3C508}"/>
              </a:ext>
            </a:extLst>
          </p:cNvPr>
          <p:cNvSpPr/>
          <p:nvPr/>
        </p:nvSpPr>
        <p:spPr>
          <a:xfrm>
            <a:off x="6095999" y="2384417"/>
            <a:ext cx="2228846" cy="1587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89346E02-33BC-F117-D992-8A24932A8FB9}"/>
              </a:ext>
            </a:extLst>
          </p:cNvPr>
          <p:cNvSpPr txBox="1">
            <a:spLocks/>
          </p:cNvSpPr>
          <p:nvPr/>
        </p:nvSpPr>
        <p:spPr>
          <a:xfrm>
            <a:off x="6353170" y="925505"/>
            <a:ext cx="3943350" cy="291782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b="1" dirty="0"/>
              <a:t>Edge (interaction/relationship)</a:t>
            </a:r>
          </a:p>
          <a:p>
            <a:r>
              <a:rPr lang="en-US" dirty="0"/>
              <a:t>Genetic interaction</a:t>
            </a:r>
          </a:p>
          <a:p>
            <a:r>
              <a:rPr lang="en-US" dirty="0"/>
              <a:t>Physical protein interaction</a:t>
            </a:r>
          </a:p>
          <a:p>
            <a:r>
              <a:rPr lang="en-US" dirty="0"/>
              <a:t>Co-expression</a:t>
            </a:r>
          </a:p>
          <a:p>
            <a:r>
              <a:rPr lang="en-US" dirty="0"/>
              <a:t>Metabolic reaction</a:t>
            </a:r>
          </a:p>
          <a:p>
            <a:r>
              <a:rPr lang="en-US" dirty="0"/>
              <a:t>DNA-binding</a:t>
            </a:r>
          </a:p>
          <a:p>
            <a:r>
              <a:rPr lang="en-US" dirty="0"/>
              <a:t>…</a:t>
            </a:r>
          </a:p>
        </p:txBody>
      </p:sp>
      <p:cxnSp>
        <p:nvCxnSpPr>
          <p:cNvPr id="9" name="Straight Arrow Connector 8">
            <a:extLst>
              <a:ext uri="{FF2B5EF4-FFF2-40B4-BE49-F238E27FC236}">
                <a16:creationId xmlns:a16="http://schemas.microsoft.com/office/drawing/2014/main" id="{5FA9A89C-270F-BB86-E9A7-827912B0B5F2}"/>
              </a:ext>
            </a:extLst>
          </p:cNvPr>
          <p:cNvCxnSpPr/>
          <p:nvPr/>
        </p:nvCxnSpPr>
        <p:spPr>
          <a:xfrm>
            <a:off x="2881313" y="1214438"/>
            <a:ext cx="1128712" cy="141446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D3CBC9-B5B1-A585-53A2-F84E0A62B62C}"/>
              </a:ext>
            </a:extLst>
          </p:cNvPr>
          <p:cNvCxnSpPr/>
          <p:nvPr/>
        </p:nvCxnSpPr>
        <p:spPr>
          <a:xfrm flipH="1">
            <a:off x="4495800" y="1214439"/>
            <a:ext cx="2071688" cy="2085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2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A2872B74-4141-26B0-8340-8241D1090B99}"/>
              </a:ext>
            </a:extLst>
          </p:cNvPr>
          <p:cNvPicPr>
            <a:picLocks noChangeAspect="1"/>
          </p:cNvPicPr>
          <p:nvPr/>
        </p:nvPicPr>
        <p:blipFill>
          <a:blip r:embed="rId2"/>
          <a:stretch>
            <a:fillRect/>
          </a:stretch>
        </p:blipFill>
        <p:spPr>
          <a:xfrm>
            <a:off x="3195635" y="2828395"/>
            <a:ext cx="5643566" cy="3414166"/>
          </a:xfrm>
          <a:prstGeom prst="rect">
            <a:avLst/>
          </a:prstGeom>
        </p:spPr>
      </p:pic>
      <p:sp>
        <p:nvSpPr>
          <p:cNvPr id="3" name="Title 1">
            <a:extLst>
              <a:ext uri="{FF2B5EF4-FFF2-40B4-BE49-F238E27FC236}">
                <a16:creationId xmlns:a16="http://schemas.microsoft.com/office/drawing/2014/main" id="{3C66379A-2055-6CFF-6E63-EE9C1237B3E4}"/>
              </a:ext>
            </a:extLst>
          </p:cNvPr>
          <p:cNvSpPr>
            <a:spLocks noGrp="1"/>
          </p:cNvSpPr>
          <p:nvPr>
            <p:ph type="title"/>
          </p:nvPr>
        </p:nvSpPr>
        <p:spPr>
          <a:xfrm>
            <a:off x="2152650" y="233356"/>
            <a:ext cx="7886700" cy="692149"/>
          </a:xfrm>
        </p:spPr>
        <p:txBody>
          <a:bodyPr>
            <a:normAutofit fontScale="90000"/>
          </a:bodyPr>
          <a:lstStyle/>
          <a:p>
            <a:r>
              <a:rPr lang="en-US" dirty="0"/>
              <a:t>Enrichment Map Basics</a:t>
            </a:r>
          </a:p>
        </p:txBody>
      </p:sp>
      <p:sp>
        <p:nvSpPr>
          <p:cNvPr id="4" name="Text Placeholder 2">
            <a:extLst>
              <a:ext uri="{FF2B5EF4-FFF2-40B4-BE49-F238E27FC236}">
                <a16:creationId xmlns:a16="http://schemas.microsoft.com/office/drawing/2014/main" id="{EDF60C92-BC7B-9767-E7E1-49994EEB24EE}"/>
              </a:ext>
            </a:extLst>
          </p:cNvPr>
          <p:cNvSpPr txBox="1">
            <a:spLocks/>
          </p:cNvSpPr>
          <p:nvPr/>
        </p:nvSpPr>
        <p:spPr>
          <a:xfrm>
            <a:off x="1895474" y="925506"/>
            <a:ext cx="4000498"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800" b="1"/>
              <a:t>Node (molecule/entity)</a:t>
            </a:r>
          </a:p>
          <a:p>
            <a:r>
              <a:rPr lang="en-US" sz="1800"/>
              <a:t>Pathway or geneset</a:t>
            </a:r>
          </a:p>
          <a:p>
            <a:r>
              <a:rPr lang="en-US" sz="1800"/>
              <a:t>Size is correlated to number of genes in set</a:t>
            </a:r>
          </a:p>
          <a:p>
            <a:r>
              <a:rPr lang="en-US" sz="1800"/>
              <a:t>Color indicates class in below example (for example Up/Down, classA/classB)</a:t>
            </a:r>
          </a:p>
          <a:p>
            <a:endParaRPr lang="en-US" sz="1900" dirty="0"/>
          </a:p>
        </p:txBody>
      </p:sp>
      <p:sp>
        <p:nvSpPr>
          <p:cNvPr id="5" name="Text Placeholder 2">
            <a:extLst>
              <a:ext uri="{FF2B5EF4-FFF2-40B4-BE49-F238E27FC236}">
                <a16:creationId xmlns:a16="http://schemas.microsoft.com/office/drawing/2014/main" id="{FA2F0784-2F8B-2663-0D9F-6E73C56EEB24}"/>
              </a:ext>
            </a:extLst>
          </p:cNvPr>
          <p:cNvSpPr txBox="1">
            <a:spLocks/>
          </p:cNvSpPr>
          <p:nvPr/>
        </p:nvSpPr>
        <p:spPr>
          <a:xfrm>
            <a:off x="5895972" y="925505"/>
            <a:ext cx="4400548" cy="29178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sz="1800" b="1" dirty="0"/>
              <a:t>Edge (interaction/relationship)</a:t>
            </a:r>
          </a:p>
          <a:p>
            <a:r>
              <a:rPr lang="en-US" sz="1800" dirty="0"/>
              <a:t>Degree of overlap between two genesets</a:t>
            </a:r>
          </a:p>
          <a:p>
            <a:r>
              <a:rPr lang="en-US" sz="1800" dirty="0"/>
              <a:t>The more genes two pathways have in common the thicker/stronger the connection</a:t>
            </a:r>
          </a:p>
          <a:p>
            <a:endParaRPr lang="en-US" dirty="0"/>
          </a:p>
        </p:txBody>
      </p:sp>
    </p:spTree>
    <p:extLst>
      <p:ext uri="{BB962C8B-B14F-4D97-AF65-F5344CB8AC3E}">
        <p14:creationId xmlns:p14="http://schemas.microsoft.com/office/powerpoint/2010/main" val="48135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4B694-41F1-D042-87ED-8C8B602001FD}"/>
              </a:ext>
            </a:extLst>
          </p:cNvPr>
          <p:cNvSpPr>
            <a:spLocks noGrp="1"/>
          </p:cNvSpPr>
          <p:nvPr>
            <p:ph type="sldNum" sz="quarter" idx="12"/>
          </p:nvPr>
        </p:nvSpPr>
        <p:spPr/>
        <p:txBody>
          <a:bodyPr/>
          <a:lstStyle/>
          <a:p>
            <a:fld id="{98DDC0CE-AB8E-E941-A89C-F3A04681F3DC}" type="slidenum">
              <a:rPr lang="en-US" smtClean="0"/>
              <a:t>2</a:t>
            </a:fld>
            <a:endParaRPr lang="en-US"/>
          </a:p>
        </p:txBody>
      </p:sp>
      <p:sp>
        <p:nvSpPr>
          <p:cNvPr id="7" name="Title 1">
            <a:extLst>
              <a:ext uri="{FF2B5EF4-FFF2-40B4-BE49-F238E27FC236}">
                <a16:creationId xmlns:a16="http://schemas.microsoft.com/office/drawing/2014/main" id="{AB0539EF-D8E2-724F-A916-B4DCD135CB9A}"/>
              </a:ext>
            </a:extLst>
          </p:cNvPr>
          <p:cNvSpPr>
            <a:spLocks noGrp="1"/>
          </p:cNvSpPr>
          <p:nvPr>
            <p:ph type="title"/>
          </p:nvPr>
        </p:nvSpPr>
        <p:spPr>
          <a:xfrm>
            <a:off x="1908120" y="682213"/>
            <a:ext cx="8543925" cy="1325563"/>
          </a:xfrm>
          <a:ln>
            <a:solidFill>
              <a:schemeClr val="tx1"/>
            </a:solidFill>
          </a:ln>
        </p:spPr>
        <p:txBody>
          <a:bodyPr/>
          <a:lstStyle/>
          <a:p>
            <a:pPr algn="ctr"/>
            <a:r>
              <a:rPr lang="en-US" dirty="0"/>
              <a:t>Course outline</a:t>
            </a:r>
          </a:p>
        </p:txBody>
      </p:sp>
      <p:sp>
        <p:nvSpPr>
          <p:cNvPr id="8" name="Content Placeholder 2">
            <a:extLst>
              <a:ext uri="{FF2B5EF4-FFF2-40B4-BE49-F238E27FC236}">
                <a16:creationId xmlns:a16="http://schemas.microsoft.com/office/drawing/2014/main" id="{02A432DC-9B87-6349-BE97-2374D46D43A5}"/>
              </a:ext>
            </a:extLst>
          </p:cNvPr>
          <p:cNvSpPr>
            <a:spLocks noGrp="1"/>
          </p:cNvSpPr>
          <p:nvPr>
            <p:ph idx="1"/>
          </p:nvPr>
        </p:nvSpPr>
        <p:spPr>
          <a:xfrm>
            <a:off x="1770959" y="2305939"/>
            <a:ext cx="8543925" cy="2767102"/>
          </a:xfrm>
        </p:spPr>
        <p:txBody>
          <a:bodyPr>
            <a:normAutofit fontScale="92500" lnSpcReduction="10000"/>
          </a:bodyPr>
          <a:lstStyle/>
          <a:p>
            <a:r>
              <a:rPr lang="en-CA" dirty="0"/>
              <a:t>General concept of pathway enrichment analysis with a ranked list.</a:t>
            </a:r>
          </a:p>
          <a:p>
            <a:r>
              <a:rPr lang="en-CA" dirty="0"/>
              <a:t>How do we perform pathway enrichment analysis (steps)?</a:t>
            </a:r>
          </a:p>
          <a:p>
            <a:r>
              <a:rPr lang="en-CA" dirty="0"/>
              <a:t>Example :TCGA pancreatic cancer </a:t>
            </a:r>
            <a:r>
              <a:rPr lang="en-CA" dirty="0" err="1"/>
              <a:t>RNASeq</a:t>
            </a:r>
            <a:r>
              <a:rPr lang="en-CA" dirty="0"/>
              <a:t> expression</a:t>
            </a:r>
          </a:p>
          <a:p>
            <a:r>
              <a:rPr lang="en-CA" dirty="0"/>
              <a:t>Practical lab: pathway enrichment analysis using R and </a:t>
            </a:r>
            <a:r>
              <a:rPr lang="en-CA" dirty="0" err="1"/>
              <a:t>Cytoscape</a:t>
            </a:r>
            <a:endParaRPr lang="en-CA" dirty="0"/>
          </a:p>
        </p:txBody>
      </p:sp>
      <p:sp>
        <p:nvSpPr>
          <p:cNvPr id="3" name="Rectangle 2">
            <a:extLst>
              <a:ext uri="{FF2B5EF4-FFF2-40B4-BE49-F238E27FC236}">
                <a16:creationId xmlns:a16="http://schemas.microsoft.com/office/drawing/2014/main" id="{FFE69523-7EBB-4068-96BC-8F8C641FBB1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60645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Google Shape;375;p54">
            <a:extLst>
              <a:ext uri="{FF2B5EF4-FFF2-40B4-BE49-F238E27FC236}">
                <a16:creationId xmlns:a16="http://schemas.microsoft.com/office/drawing/2014/main" id="{C62FDCAE-46AC-4B37-8783-D41E3F561C21}"/>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Enrichment Map</a:t>
            </a:r>
            <a:endParaRPr sz="4000" dirty="0">
              <a:latin typeface="Consolas" panose="020B0609020204030204" pitchFamily="49" charset="0"/>
              <a:ea typeface="Calibri"/>
              <a:cs typeface="Consolas" panose="020B0609020204030204" pitchFamily="49" charset="0"/>
              <a:sym typeface="Calibri"/>
            </a:endParaRPr>
          </a:p>
        </p:txBody>
      </p:sp>
      <p:pic>
        <p:nvPicPr>
          <p:cNvPr id="3" name="Google Shape;376;p54" descr="EM_Flow_Diagram_03">
            <a:extLst>
              <a:ext uri="{FF2B5EF4-FFF2-40B4-BE49-F238E27FC236}">
                <a16:creationId xmlns:a16="http://schemas.microsoft.com/office/drawing/2014/main" id="{EE06E105-8AFF-30F2-6DC3-510FC1298DB0}"/>
              </a:ext>
            </a:extLst>
          </p:cNvPr>
          <p:cNvPicPr preferRelativeResize="0"/>
          <p:nvPr/>
        </p:nvPicPr>
        <p:blipFill rotWithShape="1">
          <a:blip r:embed="rId2">
            <a:alphaModFix/>
          </a:blip>
          <a:srcRect l="34343" b="65662"/>
          <a:stretch/>
        </p:blipFill>
        <p:spPr>
          <a:xfrm>
            <a:off x="1847851" y="1210270"/>
            <a:ext cx="5781675" cy="5099050"/>
          </a:xfrm>
          <a:prstGeom prst="rect">
            <a:avLst/>
          </a:prstGeom>
          <a:noFill/>
          <a:ln>
            <a:noFill/>
          </a:ln>
        </p:spPr>
      </p:pic>
      <p:sp>
        <p:nvSpPr>
          <p:cNvPr id="4" name="Google Shape;377;p54">
            <a:extLst>
              <a:ext uri="{FF2B5EF4-FFF2-40B4-BE49-F238E27FC236}">
                <a16:creationId xmlns:a16="http://schemas.microsoft.com/office/drawing/2014/main" id="{B3F66521-D522-6DE8-A0BE-A5520EAA5040}"/>
              </a:ext>
            </a:extLst>
          </p:cNvPr>
          <p:cNvSpPr/>
          <p:nvPr/>
        </p:nvSpPr>
        <p:spPr>
          <a:xfrm>
            <a:off x="7967664" y="2420939"/>
            <a:ext cx="2447925" cy="2232025"/>
          </a:xfrm>
          <a:prstGeom prst="ellipse">
            <a:avLst/>
          </a:prstGeom>
          <a:solidFill>
            <a:srgbClr val="66FF66">
              <a:alpha val="3960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5" name="Google Shape;378;p54">
            <a:extLst>
              <a:ext uri="{FF2B5EF4-FFF2-40B4-BE49-F238E27FC236}">
                <a16:creationId xmlns:a16="http://schemas.microsoft.com/office/drawing/2014/main" id="{C07374FB-B603-9D8E-F519-2D53BC024152}"/>
              </a:ext>
            </a:extLst>
          </p:cNvPr>
          <p:cNvSpPr/>
          <p:nvPr/>
        </p:nvSpPr>
        <p:spPr>
          <a:xfrm>
            <a:off x="7969251" y="3716338"/>
            <a:ext cx="1008063" cy="1008062"/>
          </a:xfrm>
          <a:prstGeom prst="ellipse">
            <a:avLst/>
          </a:prstGeom>
          <a:solidFill>
            <a:srgbClr val="FFCC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pic>
        <p:nvPicPr>
          <p:cNvPr id="8" name="Google Shape;379;p54">
            <a:extLst>
              <a:ext uri="{FF2B5EF4-FFF2-40B4-BE49-F238E27FC236}">
                <a16:creationId xmlns:a16="http://schemas.microsoft.com/office/drawing/2014/main" id="{113375F7-0E6B-F2A3-16A6-EF6C62B93F4D}"/>
              </a:ext>
            </a:extLst>
          </p:cNvPr>
          <p:cNvPicPr preferRelativeResize="0"/>
          <p:nvPr/>
        </p:nvPicPr>
        <p:blipFill rotWithShape="1">
          <a:blip r:embed="rId3">
            <a:alphaModFix/>
          </a:blip>
          <a:srcRect/>
          <a:stretch/>
        </p:blipFill>
        <p:spPr>
          <a:xfrm>
            <a:off x="8540750" y="5377258"/>
            <a:ext cx="1371600" cy="647700"/>
          </a:xfrm>
          <a:prstGeom prst="rect">
            <a:avLst/>
          </a:prstGeom>
          <a:noFill/>
          <a:ln>
            <a:noFill/>
          </a:ln>
        </p:spPr>
      </p:pic>
      <p:sp>
        <p:nvSpPr>
          <p:cNvPr id="9" name="Google Shape;380;p54">
            <a:extLst>
              <a:ext uri="{FF2B5EF4-FFF2-40B4-BE49-F238E27FC236}">
                <a16:creationId xmlns:a16="http://schemas.microsoft.com/office/drawing/2014/main" id="{543119E8-ADBA-4284-A223-D6D7CD791ADC}"/>
              </a:ext>
            </a:extLst>
          </p:cNvPr>
          <p:cNvSpPr txBox="1"/>
          <p:nvPr/>
        </p:nvSpPr>
        <p:spPr>
          <a:xfrm>
            <a:off x="8039100" y="1477963"/>
            <a:ext cx="2305050" cy="366712"/>
          </a:xfrm>
          <a:prstGeom prst="rect">
            <a:avLst/>
          </a:prstGeom>
          <a:noFill/>
          <a:ln>
            <a:noFill/>
          </a:ln>
        </p:spPr>
        <p:txBody>
          <a:bodyPr spcFirstLastPara="1" wrap="square" lIns="91425" tIns="45700" rIns="91425" bIns="45700" anchor="t" anchorCtr="0">
            <a:noAutofit/>
          </a:bodyPr>
          <a:lstStyle/>
          <a:p>
            <a:pPr algn="ctr"/>
            <a:r>
              <a:rPr lang="en-US" sz="2400" b="1" u="sng" dirty="0"/>
              <a:t>Overlap</a:t>
            </a:r>
            <a:endParaRPr dirty="0"/>
          </a:p>
        </p:txBody>
      </p:sp>
      <p:cxnSp>
        <p:nvCxnSpPr>
          <p:cNvPr id="10" name="Google Shape;381;p54">
            <a:extLst>
              <a:ext uri="{FF2B5EF4-FFF2-40B4-BE49-F238E27FC236}">
                <a16:creationId xmlns:a16="http://schemas.microsoft.com/office/drawing/2014/main" id="{E021B816-C73C-6065-5E34-4E1095452B05}"/>
              </a:ext>
            </a:extLst>
          </p:cNvPr>
          <p:cNvCxnSpPr/>
          <p:nvPr/>
        </p:nvCxnSpPr>
        <p:spPr>
          <a:xfrm>
            <a:off x="5965622" y="2114585"/>
            <a:ext cx="256121" cy="187325"/>
          </a:xfrm>
          <a:prstGeom prst="straightConnector1">
            <a:avLst/>
          </a:prstGeom>
          <a:noFill/>
          <a:ln w="762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88637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Google Shape;388;p55">
            <a:extLst>
              <a:ext uri="{FF2B5EF4-FFF2-40B4-BE49-F238E27FC236}">
                <a16:creationId xmlns:a16="http://schemas.microsoft.com/office/drawing/2014/main" id="{A229EC56-D55B-6BE1-A3FF-77B82B338BF0}"/>
              </a:ext>
            </a:extLst>
          </p:cNvPr>
          <p:cNvPicPr preferRelativeResize="0"/>
          <p:nvPr/>
        </p:nvPicPr>
        <p:blipFill rotWithShape="1">
          <a:blip r:embed="rId2">
            <a:alphaModFix/>
          </a:blip>
          <a:srcRect t="20278" r="40460" b="3421"/>
          <a:stretch/>
        </p:blipFill>
        <p:spPr>
          <a:xfrm>
            <a:off x="1855912" y="1157288"/>
            <a:ext cx="4240086" cy="3786188"/>
          </a:xfrm>
          <a:prstGeom prst="rect">
            <a:avLst/>
          </a:prstGeom>
          <a:noFill/>
          <a:ln>
            <a:noFill/>
          </a:ln>
        </p:spPr>
      </p:pic>
      <p:sp>
        <p:nvSpPr>
          <p:cNvPr id="3" name="Google Shape;389;p55">
            <a:extLst>
              <a:ext uri="{FF2B5EF4-FFF2-40B4-BE49-F238E27FC236}">
                <a16:creationId xmlns:a16="http://schemas.microsoft.com/office/drawing/2014/main" id="{95677383-2760-D4D2-94DE-A9625D8CEDBC}"/>
              </a:ext>
            </a:extLst>
          </p:cNvPr>
          <p:cNvSpPr txBox="1"/>
          <p:nvPr/>
        </p:nvSpPr>
        <p:spPr>
          <a:xfrm>
            <a:off x="1713032" y="4829436"/>
            <a:ext cx="8812088" cy="1642241"/>
          </a:xfrm>
          <a:prstGeom prst="rect">
            <a:avLst/>
          </a:prstGeom>
          <a:noFill/>
          <a:ln>
            <a:noFill/>
          </a:ln>
        </p:spPr>
        <p:txBody>
          <a:bodyPr spcFirstLastPara="1" wrap="square" lIns="91425" tIns="91425" rIns="91425" bIns="91425" anchor="t" anchorCtr="0">
            <a:no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Each row is a gene-set (pathway).</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It displays:</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score associated with the magnitude of overlap between gene-set and gene list.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pvalue that estimates the significance of the enrichment (by chance or not).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corrected pvalue (FDR) that corrects for multiple hypothesis testing.</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dirty="0"/>
              <a:t> </a:t>
            </a:r>
            <a:endParaRPr dirty="0"/>
          </a:p>
        </p:txBody>
      </p:sp>
      <p:sp>
        <p:nvSpPr>
          <p:cNvPr id="4" name="Google Shape;375;p54">
            <a:extLst>
              <a:ext uri="{FF2B5EF4-FFF2-40B4-BE49-F238E27FC236}">
                <a16:creationId xmlns:a16="http://schemas.microsoft.com/office/drawing/2014/main" id="{ECDFD739-B6F8-3EA0-A0D0-66BFAC843A39}"/>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Typical Output</a:t>
            </a:r>
            <a:endParaRPr sz="4000" dirty="0">
              <a:latin typeface="Consolas" panose="020B0609020204030204" pitchFamily="49" charset="0"/>
              <a:ea typeface="Calibri"/>
              <a:cs typeface="Consolas" panose="020B0609020204030204" pitchFamily="49" charset="0"/>
              <a:sym typeface="Calibri"/>
            </a:endParaRPr>
          </a:p>
        </p:txBody>
      </p:sp>
      <p:pic>
        <p:nvPicPr>
          <p:cNvPr id="5" name="Picture 4">
            <a:extLst>
              <a:ext uri="{FF2B5EF4-FFF2-40B4-BE49-F238E27FC236}">
                <a16:creationId xmlns:a16="http://schemas.microsoft.com/office/drawing/2014/main" id="{9164C0DB-3DC5-7946-379B-9101FAF8925D}"/>
              </a:ext>
            </a:extLst>
          </p:cNvPr>
          <p:cNvPicPr>
            <a:picLocks noChangeAspect="1"/>
          </p:cNvPicPr>
          <p:nvPr/>
        </p:nvPicPr>
        <p:blipFill>
          <a:blip r:embed="rId3"/>
          <a:stretch>
            <a:fillRect/>
          </a:stretch>
        </p:blipFill>
        <p:spPr>
          <a:xfrm>
            <a:off x="6715125" y="1674586"/>
            <a:ext cx="3567114" cy="2954795"/>
          </a:xfrm>
          <a:prstGeom prst="rect">
            <a:avLst/>
          </a:prstGeom>
        </p:spPr>
      </p:pic>
      <p:sp>
        <p:nvSpPr>
          <p:cNvPr id="8" name="TextBox 7">
            <a:extLst>
              <a:ext uri="{FF2B5EF4-FFF2-40B4-BE49-F238E27FC236}">
                <a16:creationId xmlns:a16="http://schemas.microsoft.com/office/drawing/2014/main" id="{318966AA-E743-4408-0CA3-936E891D431B}"/>
              </a:ext>
            </a:extLst>
          </p:cNvPr>
          <p:cNvSpPr txBox="1"/>
          <p:nvPr/>
        </p:nvSpPr>
        <p:spPr>
          <a:xfrm>
            <a:off x="7153276" y="1474530"/>
            <a:ext cx="2959465" cy="400110"/>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Network Visualization</a:t>
            </a:r>
          </a:p>
        </p:txBody>
      </p:sp>
      <p:cxnSp>
        <p:nvCxnSpPr>
          <p:cNvPr id="9" name="Straight Arrow Connector 8">
            <a:extLst>
              <a:ext uri="{FF2B5EF4-FFF2-40B4-BE49-F238E27FC236}">
                <a16:creationId xmlns:a16="http://schemas.microsoft.com/office/drawing/2014/main" id="{CEB567A5-F2FE-9D53-F7DC-10DA11217680}"/>
              </a:ext>
            </a:extLst>
          </p:cNvPr>
          <p:cNvCxnSpPr/>
          <p:nvPr/>
        </p:nvCxnSpPr>
        <p:spPr>
          <a:xfrm>
            <a:off x="5353050" y="2843213"/>
            <a:ext cx="16716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3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950412" y="159671"/>
            <a:ext cx="4147995" cy="1015663"/>
          </a:xfrm>
          <a:prstGeom prst="rect">
            <a:avLst/>
          </a:prstGeom>
          <a:noFill/>
        </p:spPr>
        <p:txBody>
          <a:bodyPr wrap="none" rtlCol="0">
            <a:spAutoFit/>
          </a:bodyPr>
          <a:lstStyle/>
          <a:p>
            <a:r>
              <a:rPr lang="en-US" sz="3000" dirty="0"/>
              <a:t>During the practical lab:</a:t>
            </a:r>
          </a:p>
          <a:p>
            <a:endParaRPr lang="en-US" sz="3000" dirty="0"/>
          </a:p>
        </p:txBody>
      </p:sp>
      <p:sp>
        <p:nvSpPr>
          <p:cNvPr id="2" name="TextBox 1">
            <a:extLst>
              <a:ext uri="{FF2B5EF4-FFF2-40B4-BE49-F238E27FC236}">
                <a16:creationId xmlns:a16="http://schemas.microsoft.com/office/drawing/2014/main" id="{CCF7BB8A-F9C4-00A5-FC44-9D32015D2E61}"/>
              </a:ext>
            </a:extLst>
          </p:cNvPr>
          <p:cNvSpPr txBox="1"/>
          <p:nvPr/>
        </p:nvSpPr>
        <p:spPr>
          <a:xfrm>
            <a:off x="814192" y="1175334"/>
            <a:ext cx="10935222"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a:t>We will run </a:t>
            </a:r>
            <a:r>
              <a:rPr lang="en-US" sz="2400" dirty="0" err="1"/>
              <a:t>fGSEA</a:t>
            </a:r>
            <a:r>
              <a:rPr lang="en-US" sz="2400" dirty="0"/>
              <a:t> from R</a:t>
            </a:r>
          </a:p>
          <a:p>
            <a:pPr marL="285750" indent="-285750">
              <a:buFont typeface="Arial" panose="020B0604020202020204" pitchFamily="34" charset="0"/>
              <a:buChar char="•"/>
            </a:pPr>
            <a:r>
              <a:rPr lang="en-US" sz="2400" dirty="0"/>
              <a:t>Examine and Visualize the results in R</a:t>
            </a:r>
          </a:p>
          <a:p>
            <a:pPr marL="285750" indent="-285750">
              <a:buFont typeface="Arial" panose="020B0604020202020204" pitchFamily="34" charset="0"/>
              <a:buChar char="•"/>
            </a:pPr>
            <a:r>
              <a:rPr lang="en-US" sz="2400" dirty="0"/>
              <a:t>Create output files that we can then use in </a:t>
            </a:r>
            <a:r>
              <a:rPr lang="en-US" sz="2400" dirty="0" err="1"/>
              <a:t>Cytoscape</a:t>
            </a:r>
            <a:endParaRPr lang="en-US" sz="2400" dirty="0"/>
          </a:p>
          <a:p>
            <a:endParaRPr lang="en-US" dirty="0"/>
          </a:p>
        </p:txBody>
      </p:sp>
      <p:pic>
        <p:nvPicPr>
          <p:cNvPr id="3" name="Picture 2">
            <a:extLst>
              <a:ext uri="{FF2B5EF4-FFF2-40B4-BE49-F238E27FC236}">
                <a16:creationId xmlns:a16="http://schemas.microsoft.com/office/drawing/2014/main" id="{D7D46779-6DB2-2F97-1E91-A0EAA3037ED8}"/>
              </a:ext>
            </a:extLst>
          </p:cNvPr>
          <p:cNvPicPr>
            <a:picLocks noChangeAspect="1"/>
          </p:cNvPicPr>
          <p:nvPr/>
        </p:nvPicPr>
        <p:blipFill>
          <a:blip r:embed="rId2"/>
          <a:stretch>
            <a:fillRect/>
          </a:stretch>
        </p:blipFill>
        <p:spPr>
          <a:xfrm>
            <a:off x="4304259" y="4761186"/>
            <a:ext cx="1866442" cy="933221"/>
          </a:xfrm>
          <a:prstGeom prst="rect">
            <a:avLst/>
          </a:prstGeom>
        </p:spPr>
      </p:pic>
      <p:pic>
        <p:nvPicPr>
          <p:cNvPr id="4" name="Picture 3">
            <a:extLst>
              <a:ext uri="{FF2B5EF4-FFF2-40B4-BE49-F238E27FC236}">
                <a16:creationId xmlns:a16="http://schemas.microsoft.com/office/drawing/2014/main" id="{3CEAFD6D-F965-BCDB-D892-C2D5CA308C50}"/>
              </a:ext>
            </a:extLst>
          </p:cNvPr>
          <p:cNvPicPr>
            <a:picLocks noChangeAspect="1"/>
          </p:cNvPicPr>
          <p:nvPr/>
        </p:nvPicPr>
        <p:blipFill>
          <a:blip r:embed="rId3"/>
          <a:stretch>
            <a:fillRect/>
          </a:stretch>
        </p:blipFill>
        <p:spPr>
          <a:xfrm>
            <a:off x="6266487" y="2782845"/>
            <a:ext cx="1389708" cy="1389708"/>
          </a:xfrm>
          <a:prstGeom prst="rect">
            <a:avLst/>
          </a:prstGeom>
        </p:spPr>
      </p:pic>
      <p:pic>
        <p:nvPicPr>
          <p:cNvPr id="5" name="Picture 4">
            <a:extLst>
              <a:ext uri="{FF2B5EF4-FFF2-40B4-BE49-F238E27FC236}">
                <a16:creationId xmlns:a16="http://schemas.microsoft.com/office/drawing/2014/main" id="{7720B81B-73BC-73CA-8946-33FF6D0D9026}"/>
              </a:ext>
            </a:extLst>
          </p:cNvPr>
          <p:cNvPicPr>
            <a:picLocks noChangeAspect="1"/>
          </p:cNvPicPr>
          <p:nvPr/>
        </p:nvPicPr>
        <p:blipFill>
          <a:blip r:embed="rId4"/>
          <a:stretch>
            <a:fillRect/>
          </a:stretch>
        </p:blipFill>
        <p:spPr>
          <a:xfrm>
            <a:off x="6697794" y="4128736"/>
            <a:ext cx="1389708" cy="1389708"/>
          </a:xfrm>
          <a:prstGeom prst="rect">
            <a:avLst/>
          </a:prstGeom>
        </p:spPr>
      </p:pic>
      <p:pic>
        <p:nvPicPr>
          <p:cNvPr id="8" name="Picture 7">
            <a:extLst>
              <a:ext uri="{FF2B5EF4-FFF2-40B4-BE49-F238E27FC236}">
                <a16:creationId xmlns:a16="http://schemas.microsoft.com/office/drawing/2014/main" id="{DC8E19EF-5B9D-D4DF-8458-CEE16AB78BA5}"/>
              </a:ext>
            </a:extLst>
          </p:cNvPr>
          <p:cNvPicPr>
            <a:picLocks noChangeAspect="1"/>
          </p:cNvPicPr>
          <p:nvPr/>
        </p:nvPicPr>
        <p:blipFill>
          <a:blip r:embed="rId5"/>
          <a:stretch>
            <a:fillRect/>
          </a:stretch>
        </p:blipFill>
        <p:spPr>
          <a:xfrm>
            <a:off x="4355353" y="2856788"/>
            <a:ext cx="1241822" cy="1241822"/>
          </a:xfrm>
          <a:prstGeom prst="rect">
            <a:avLst/>
          </a:prstGeom>
        </p:spPr>
      </p:pic>
    </p:spTree>
    <p:extLst>
      <p:ext uri="{BB962C8B-B14F-4D97-AF65-F5344CB8AC3E}">
        <p14:creationId xmlns:p14="http://schemas.microsoft.com/office/powerpoint/2010/main" val="404950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71E9AD-247B-5FB5-4944-F965F3410DFD}"/>
              </a:ext>
            </a:extLst>
          </p:cNvPr>
          <p:cNvSpPr txBox="1"/>
          <p:nvPr/>
        </p:nvSpPr>
        <p:spPr>
          <a:xfrm>
            <a:off x="1591488" y="928254"/>
            <a:ext cx="8732712" cy="1292662"/>
          </a:xfrm>
          <a:prstGeom prst="rect">
            <a:avLst/>
          </a:prstGeom>
          <a:noFill/>
        </p:spPr>
        <p:txBody>
          <a:bodyPr wrap="none" rtlCol="0">
            <a:spAutoFit/>
          </a:bodyPr>
          <a:lstStyle/>
          <a:p>
            <a:pPr algn="ctr"/>
            <a:r>
              <a:rPr lang="en-US" sz="3000" dirty="0"/>
              <a:t>This module is taken from</a:t>
            </a:r>
          </a:p>
          <a:p>
            <a:pPr algn="ctr"/>
            <a:r>
              <a:rPr lang="en-US" sz="3000" dirty="0"/>
              <a:t>CBW Pathway and Network Analysis Workshop 2024</a:t>
            </a:r>
          </a:p>
          <a:p>
            <a:endParaRPr lang="en-US" dirty="0"/>
          </a:p>
        </p:txBody>
      </p:sp>
      <p:sp>
        <p:nvSpPr>
          <p:cNvPr id="11" name="Rectangle 10">
            <a:extLst>
              <a:ext uri="{FF2B5EF4-FFF2-40B4-BE49-F238E27FC236}">
                <a16:creationId xmlns:a16="http://schemas.microsoft.com/office/drawing/2014/main" id="{477D3A0F-8B10-3507-27E4-1E9418D0D85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4" name="Picture 13" descr="A close-up of a logo&#10;&#10;AI-generated content may be incorrect.">
            <a:extLst>
              <a:ext uri="{FF2B5EF4-FFF2-40B4-BE49-F238E27FC236}">
                <a16:creationId xmlns:a16="http://schemas.microsoft.com/office/drawing/2014/main" id="{128EA4CE-8842-4FC7-CDD8-1C726D21F42B}"/>
              </a:ext>
            </a:extLst>
          </p:cNvPr>
          <p:cNvPicPr>
            <a:picLocks noChangeAspect="1"/>
          </p:cNvPicPr>
          <p:nvPr/>
        </p:nvPicPr>
        <p:blipFill>
          <a:blip r:embed="rId3"/>
          <a:stretch>
            <a:fillRect/>
          </a:stretch>
        </p:blipFill>
        <p:spPr>
          <a:xfrm>
            <a:off x="3303373" y="2637995"/>
            <a:ext cx="5123935" cy="2188347"/>
          </a:xfrm>
          <a:prstGeom prst="rect">
            <a:avLst/>
          </a:prstGeom>
        </p:spPr>
      </p:pic>
    </p:spTree>
    <p:extLst>
      <p:ext uri="{BB962C8B-B14F-4D97-AF65-F5344CB8AC3E}">
        <p14:creationId xmlns:p14="http://schemas.microsoft.com/office/powerpoint/2010/main" val="19464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 page&#10;&#10;AI-generated content may be incorrect.">
            <a:extLst>
              <a:ext uri="{FF2B5EF4-FFF2-40B4-BE49-F238E27FC236}">
                <a16:creationId xmlns:a16="http://schemas.microsoft.com/office/drawing/2014/main" id="{3636C56E-D753-0F04-D6B5-C5A5A24E09E7}"/>
              </a:ext>
            </a:extLst>
          </p:cNvPr>
          <p:cNvPicPr>
            <a:picLocks noChangeAspect="1"/>
          </p:cNvPicPr>
          <p:nvPr/>
        </p:nvPicPr>
        <p:blipFill>
          <a:blip r:embed="rId2"/>
          <a:stretch>
            <a:fillRect/>
          </a:stretch>
        </p:blipFill>
        <p:spPr>
          <a:xfrm>
            <a:off x="3037295" y="1207498"/>
            <a:ext cx="5516983" cy="4754239"/>
          </a:xfrm>
          <a:prstGeom prst="rect">
            <a:avLst/>
          </a:prstGeom>
          <a:ln>
            <a:solidFill>
              <a:schemeClr val="tx1"/>
            </a:solidFill>
          </a:ln>
        </p:spPr>
      </p:pic>
      <p:sp>
        <p:nvSpPr>
          <p:cNvPr id="5" name="TextBox 4">
            <a:extLst>
              <a:ext uri="{FF2B5EF4-FFF2-40B4-BE49-F238E27FC236}">
                <a16:creationId xmlns:a16="http://schemas.microsoft.com/office/drawing/2014/main" id="{7EFEE4FF-701C-1645-F2C8-C08093E6F25B}"/>
              </a:ext>
            </a:extLst>
          </p:cNvPr>
          <p:cNvSpPr txBox="1"/>
          <p:nvPr/>
        </p:nvSpPr>
        <p:spPr>
          <a:xfrm>
            <a:off x="2760669" y="5979704"/>
            <a:ext cx="6096000" cy="369332"/>
          </a:xfrm>
          <a:prstGeom prst="rect">
            <a:avLst/>
          </a:prstGeom>
          <a:noFill/>
        </p:spPr>
        <p:txBody>
          <a:bodyPr wrap="square">
            <a:spAutoFit/>
          </a:bodyPr>
          <a:lstStyle/>
          <a:p>
            <a:r>
              <a:rPr lang="en-US" dirty="0"/>
              <a:t>https://</a:t>
            </a:r>
            <a:r>
              <a:rPr lang="en-US" dirty="0" err="1"/>
              <a:t>bioinformatics.ca</a:t>
            </a:r>
            <a:r>
              <a:rPr lang="en-US" dirty="0"/>
              <a:t>/workshops/current-workshops/</a:t>
            </a:r>
          </a:p>
        </p:txBody>
      </p:sp>
      <p:sp>
        <p:nvSpPr>
          <p:cNvPr id="7" name="TextBox 6">
            <a:extLst>
              <a:ext uri="{FF2B5EF4-FFF2-40B4-BE49-F238E27FC236}">
                <a16:creationId xmlns:a16="http://schemas.microsoft.com/office/drawing/2014/main" id="{E55433A2-7CF7-F77C-DA19-4FAB5B55CEC6}"/>
              </a:ext>
            </a:extLst>
          </p:cNvPr>
          <p:cNvSpPr txBox="1"/>
          <p:nvPr/>
        </p:nvSpPr>
        <p:spPr>
          <a:xfrm>
            <a:off x="1427017" y="110836"/>
            <a:ext cx="9895786" cy="1015663"/>
          </a:xfrm>
          <a:prstGeom prst="rect">
            <a:avLst/>
          </a:prstGeom>
          <a:noFill/>
        </p:spPr>
        <p:txBody>
          <a:bodyPr wrap="none" rtlCol="0">
            <a:spAutoFit/>
          </a:bodyPr>
          <a:lstStyle/>
          <a:p>
            <a:pPr algn="ctr"/>
            <a:r>
              <a:rPr lang="en-US" sz="3000" dirty="0"/>
              <a:t>2025 Canadian Bioinformatics Workshop</a:t>
            </a:r>
          </a:p>
          <a:p>
            <a:r>
              <a:rPr lang="en-US" sz="3000" dirty="0"/>
              <a:t>Please visit the website to see workshops presently offered</a:t>
            </a:r>
          </a:p>
        </p:txBody>
      </p:sp>
      <p:sp>
        <p:nvSpPr>
          <p:cNvPr id="8" name="Rectangle 7">
            <a:extLst>
              <a:ext uri="{FF2B5EF4-FFF2-40B4-BE49-F238E27FC236}">
                <a16:creationId xmlns:a16="http://schemas.microsoft.com/office/drawing/2014/main" id="{5B20F576-3D38-1348-35BA-859A17E80CA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logo&#10;&#10;AI-generated content may be incorrect.">
            <a:extLst>
              <a:ext uri="{FF2B5EF4-FFF2-40B4-BE49-F238E27FC236}">
                <a16:creationId xmlns:a16="http://schemas.microsoft.com/office/drawing/2014/main" id="{F7AF50EA-363C-B6A9-B71C-44DA08E8DAFA}"/>
              </a:ext>
            </a:extLst>
          </p:cNvPr>
          <p:cNvPicPr>
            <a:picLocks noChangeAspect="1"/>
          </p:cNvPicPr>
          <p:nvPr/>
        </p:nvPicPr>
        <p:blipFill>
          <a:blip r:embed="rId3"/>
          <a:stretch>
            <a:fillRect/>
          </a:stretch>
        </p:blipFill>
        <p:spPr>
          <a:xfrm>
            <a:off x="8921578" y="2558621"/>
            <a:ext cx="3188043" cy="1361560"/>
          </a:xfrm>
          <a:prstGeom prst="rect">
            <a:avLst/>
          </a:prstGeom>
        </p:spPr>
      </p:pic>
    </p:spTree>
    <p:extLst>
      <p:ext uri="{BB962C8B-B14F-4D97-AF65-F5344CB8AC3E}">
        <p14:creationId xmlns:p14="http://schemas.microsoft.com/office/powerpoint/2010/main" val="84029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38DF-6BC9-F015-A896-2C6B485F6560}"/>
              </a:ext>
            </a:extLst>
          </p:cNvPr>
          <p:cNvSpPr>
            <a:spLocks noGrp="1"/>
          </p:cNvSpPr>
          <p:nvPr>
            <p:ph type="title"/>
          </p:nvPr>
        </p:nvSpPr>
        <p:spPr/>
        <p:txBody>
          <a:bodyPr/>
          <a:lstStyle/>
          <a:p>
            <a:pPr algn="ctr"/>
            <a:r>
              <a:rPr lang="en-US" dirty="0"/>
              <a:t>Time for practical lab</a:t>
            </a:r>
          </a:p>
        </p:txBody>
      </p:sp>
      <p:sp>
        <p:nvSpPr>
          <p:cNvPr id="3" name="Content Placeholder 2">
            <a:extLst>
              <a:ext uri="{FF2B5EF4-FFF2-40B4-BE49-F238E27FC236}">
                <a16:creationId xmlns:a16="http://schemas.microsoft.com/office/drawing/2014/main" id="{6A2B0568-0E9C-DAE7-E02F-CFF786A8B9C0}"/>
              </a:ext>
            </a:extLst>
          </p:cNvPr>
          <p:cNvSpPr>
            <a:spLocks noGrp="1"/>
          </p:cNvSpPr>
          <p:nvPr>
            <p:ph idx="1"/>
          </p:nvPr>
        </p:nvSpPr>
        <p:spPr>
          <a:xfrm>
            <a:off x="644236" y="1839480"/>
            <a:ext cx="10515600" cy="4351338"/>
          </a:xfrm>
        </p:spPr>
        <p:txBody>
          <a:bodyPr/>
          <a:lstStyle/>
          <a:p>
            <a:pPr algn="ctr"/>
            <a:r>
              <a:rPr lang="en-US" dirty="0"/>
              <a:t>https://</a:t>
            </a:r>
            <a:r>
              <a:rPr lang="en-US" dirty="0" err="1"/>
              <a:t>baderlab.github.io</a:t>
            </a:r>
            <a:r>
              <a:rPr lang="en-US" dirty="0"/>
              <a:t>/ComputeOntario_Pathways_2025/</a:t>
            </a:r>
            <a:r>
              <a:rPr lang="en-US"/>
              <a:t>gsea-lab.html</a:t>
            </a:r>
            <a:endParaRPr lang="en-US" dirty="0"/>
          </a:p>
        </p:txBody>
      </p:sp>
      <p:sp>
        <p:nvSpPr>
          <p:cNvPr id="4" name="Rectangle 3">
            <a:extLst>
              <a:ext uri="{FF2B5EF4-FFF2-40B4-BE49-F238E27FC236}">
                <a16:creationId xmlns:a16="http://schemas.microsoft.com/office/drawing/2014/main" id="{78C8EDE4-B130-795B-9EAB-15BFBCA911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59735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3E3F4-D33F-9E47-9B49-C9BD992F6AE7}"/>
              </a:ext>
            </a:extLst>
          </p:cNvPr>
          <p:cNvSpPr txBox="1"/>
          <p:nvPr/>
        </p:nvSpPr>
        <p:spPr>
          <a:xfrm>
            <a:off x="3955324" y="594576"/>
            <a:ext cx="3817520" cy="575992"/>
          </a:xfrm>
          <a:prstGeom prst="rect">
            <a:avLst/>
          </a:prstGeom>
          <a:noFill/>
        </p:spPr>
        <p:txBody>
          <a:bodyPr wrap="none" rtlCol="0">
            <a:spAutoFit/>
          </a:bodyPr>
          <a:lstStyle/>
          <a:p>
            <a:pPr algn="ctr"/>
            <a:r>
              <a:rPr lang="en-US" sz="3143" b="1" dirty="0"/>
              <a:t>Learning Objectives</a:t>
            </a:r>
          </a:p>
        </p:txBody>
      </p:sp>
      <p:sp>
        <p:nvSpPr>
          <p:cNvPr id="5" name="TextBox 4">
            <a:extLst>
              <a:ext uri="{FF2B5EF4-FFF2-40B4-BE49-F238E27FC236}">
                <a16:creationId xmlns:a16="http://schemas.microsoft.com/office/drawing/2014/main" id="{587ED0C7-EF83-E04B-8129-CE7E2427D176}"/>
              </a:ext>
            </a:extLst>
          </p:cNvPr>
          <p:cNvSpPr txBox="1"/>
          <p:nvPr/>
        </p:nvSpPr>
        <p:spPr>
          <a:xfrm>
            <a:off x="2103707" y="1507529"/>
            <a:ext cx="8264256" cy="4048544"/>
          </a:xfrm>
          <a:prstGeom prst="rect">
            <a:avLst/>
          </a:prstGeom>
          <a:noFill/>
        </p:spPr>
        <p:txBody>
          <a:bodyPr wrap="square" rtlCol="0">
            <a:spAutoFit/>
          </a:bodyPr>
          <a:lstStyle/>
          <a:p>
            <a:pPr marL="408222" indent="-408222">
              <a:buFont typeface="Arial" panose="020B0604020202020204" pitchFamily="34" charset="0"/>
              <a:buChar char="•"/>
            </a:pPr>
            <a:r>
              <a:rPr lang="en-US" sz="2571" dirty="0"/>
              <a:t>Be able to understand:</a:t>
            </a:r>
          </a:p>
          <a:p>
            <a:pPr marL="402282" lvl="1"/>
            <a:endParaRPr lang="en-US" sz="2571" dirty="0"/>
          </a:p>
          <a:p>
            <a:pPr marL="810504" lvl="1" indent="-408222">
              <a:buFont typeface="Arial" panose="020B0604020202020204" pitchFamily="34" charset="0"/>
              <a:buChar char="•"/>
            </a:pPr>
            <a:r>
              <a:rPr lang="en-US" sz="2571" dirty="0"/>
              <a:t>Be able to run GSEA(Gene Set Enrichment Analysis) on a </a:t>
            </a:r>
            <a:r>
              <a:rPr lang="en-US" sz="2571" dirty="0">
                <a:highlight>
                  <a:srgbClr val="FFFF00"/>
                </a:highlight>
              </a:rPr>
              <a:t>ranked gene list </a:t>
            </a:r>
            <a:r>
              <a:rPr lang="en-US" sz="2571" dirty="0"/>
              <a:t>and understand the main parameters and output results.</a:t>
            </a:r>
          </a:p>
          <a:p>
            <a:pPr marL="810504" lvl="1" indent="-408222">
              <a:buFont typeface="Arial" panose="020B0604020202020204" pitchFamily="34" charset="0"/>
              <a:buChar char="•"/>
            </a:pPr>
            <a:r>
              <a:rPr lang="en-US" sz="2571" dirty="0"/>
              <a:t>Understand the different ways we can visualize enrichment results</a:t>
            </a:r>
          </a:p>
          <a:p>
            <a:pPr marL="810504" lvl="1" indent="-408222">
              <a:buFont typeface="Arial" panose="020B0604020202020204" pitchFamily="34" charset="0"/>
              <a:buChar char="•"/>
            </a:pPr>
            <a:r>
              <a:rPr lang="en-US" sz="2571" dirty="0"/>
              <a:t>the advantages of these different pathway enrichment analysis and visualizations.</a:t>
            </a:r>
          </a:p>
          <a:p>
            <a:endParaRPr lang="en-US" sz="2571" dirty="0"/>
          </a:p>
        </p:txBody>
      </p:sp>
      <p:sp>
        <p:nvSpPr>
          <p:cNvPr id="6" name="Slide Number Placeholder 5">
            <a:extLst>
              <a:ext uri="{FF2B5EF4-FFF2-40B4-BE49-F238E27FC236}">
                <a16:creationId xmlns:a16="http://schemas.microsoft.com/office/drawing/2014/main" id="{2778FE62-77F9-1F45-81B6-EBBA386FF7F4}"/>
              </a:ext>
            </a:extLst>
          </p:cNvPr>
          <p:cNvSpPr>
            <a:spLocks noGrp="1"/>
          </p:cNvSpPr>
          <p:nvPr>
            <p:ph type="sldNum" sz="quarter" idx="12"/>
          </p:nvPr>
        </p:nvSpPr>
        <p:spPr/>
        <p:txBody>
          <a:bodyPr/>
          <a:lstStyle/>
          <a:p>
            <a:fld id="{98DDC0CE-AB8E-E941-A89C-F3A04681F3DC}" type="slidenum">
              <a:rPr lang="en-US" smtClean="0"/>
              <a:t>3</a:t>
            </a:fld>
            <a:endParaRPr lang="en-US"/>
          </a:p>
        </p:txBody>
      </p:sp>
      <p:sp>
        <p:nvSpPr>
          <p:cNvPr id="7" name="Rectangle 6">
            <a:extLst>
              <a:ext uri="{FF2B5EF4-FFF2-40B4-BE49-F238E27FC236}">
                <a16:creationId xmlns:a16="http://schemas.microsoft.com/office/drawing/2014/main" id="{C2597DDA-1B58-1E10-FEA7-42A747FD123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589988725"/>
      </p:ext>
    </p:extLst>
  </p:cSld>
  <p:clrMapOvr>
    <a:masterClrMapping/>
  </p:clrMapOvr>
  <mc:AlternateContent xmlns:mc="http://schemas.openxmlformats.org/markup-compatibility/2006" xmlns:p14="http://schemas.microsoft.com/office/powerpoint/2010/main">
    <mc:Choice Requires="p14">
      <p:transition spd="slow" p14:dur="2000" advTm="24560"/>
    </mc:Choice>
    <mc:Fallback xmlns="">
      <p:transition spd="slow" advTm="245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4</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848355820"/>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5</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cxnSp>
        <p:nvCxnSpPr>
          <p:cNvPr id="10" name="Straight Connector 9">
            <a:extLst>
              <a:ext uri="{FF2B5EF4-FFF2-40B4-BE49-F238E27FC236}">
                <a16:creationId xmlns:a16="http://schemas.microsoft.com/office/drawing/2014/main" id="{24FBEA01-06F1-33FA-8972-9B6C6648153F}"/>
              </a:ext>
            </a:extLst>
          </p:cNvPr>
          <p:cNvCxnSpPr>
            <a:cxnSpLocks/>
          </p:cNvCxnSpPr>
          <p:nvPr/>
        </p:nvCxnSpPr>
        <p:spPr>
          <a:xfrm>
            <a:off x="3448887" y="2885254"/>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9DD42E-75FF-31E3-DC68-9FCF95217134}"/>
              </a:ext>
            </a:extLst>
          </p:cNvPr>
          <p:cNvCxnSpPr>
            <a:cxnSpLocks/>
          </p:cNvCxnSpPr>
          <p:nvPr/>
        </p:nvCxnSpPr>
        <p:spPr>
          <a:xfrm>
            <a:off x="7283939" y="1174816"/>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15DFC2-6AB3-B2A3-038F-1DE349AB2B58}"/>
              </a:ext>
            </a:extLst>
          </p:cNvPr>
          <p:cNvSpPr txBox="1"/>
          <p:nvPr/>
        </p:nvSpPr>
        <p:spPr>
          <a:xfrm>
            <a:off x="8190167" y="1114088"/>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0" name="Straight Connector 19">
            <a:extLst>
              <a:ext uri="{FF2B5EF4-FFF2-40B4-BE49-F238E27FC236}">
                <a16:creationId xmlns:a16="http://schemas.microsoft.com/office/drawing/2014/main" id="{52CF879B-33EE-7482-2868-EFD0099ACABA}"/>
              </a:ext>
            </a:extLst>
          </p:cNvPr>
          <p:cNvCxnSpPr>
            <a:cxnSpLocks/>
          </p:cNvCxnSpPr>
          <p:nvPr/>
        </p:nvCxnSpPr>
        <p:spPr>
          <a:xfrm flipV="1">
            <a:off x="7385087" y="1158327"/>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0E90AF1-19BF-083F-A16B-8C08A3F219B6}"/>
              </a:ext>
            </a:extLst>
          </p:cNvPr>
          <p:cNvSpPr txBox="1"/>
          <p:nvPr/>
        </p:nvSpPr>
        <p:spPr>
          <a:xfrm>
            <a:off x="2374310" y="2920267"/>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6" name="Straight Connector 25">
            <a:extLst>
              <a:ext uri="{FF2B5EF4-FFF2-40B4-BE49-F238E27FC236}">
                <a16:creationId xmlns:a16="http://schemas.microsoft.com/office/drawing/2014/main" id="{F4AD4740-1CEA-6B75-FE4F-987B4656F7BA}"/>
              </a:ext>
            </a:extLst>
          </p:cNvPr>
          <p:cNvCxnSpPr>
            <a:cxnSpLocks/>
          </p:cNvCxnSpPr>
          <p:nvPr/>
        </p:nvCxnSpPr>
        <p:spPr>
          <a:xfrm flipV="1">
            <a:off x="3550035" y="2868765"/>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2634D1BF-58FB-4567-2729-9103FF6B731A}"/>
              </a:ext>
            </a:extLst>
          </p:cNvPr>
          <p:cNvSpPr/>
          <p:nvPr/>
        </p:nvSpPr>
        <p:spPr>
          <a:xfrm>
            <a:off x="1463411" y="4283066"/>
            <a:ext cx="9146133" cy="1876765"/>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399467"/>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rot="10800000" flipH="1" flipV="1">
            <a:off x="6157667" y="1454808"/>
            <a:ext cx="1518834" cy="369332"/>
          </a:xfrm>
          <a:prstGeom prst="rect">
            <a:avLst/>
          </a:prstGeom>
          <a:noFill/>
        </p:spPr>
        <p:txBody>
          <a:bodyPr wrap="square" rtlCol="0">
            <a:spAutoFit/>
          </a:bodyPr>
          <a:lstStyle/>
          <a:p>
            <a:r>
              <a:rPr lang="en-US"/>
              <a:t>Step 0</a:t>
            </a:r>
          </a:p>
        </p:txBody>
      </p:sp>
      <p:sp>
        <p:nvSpPr>
          <p:cNvPr id="63" name="TextBox 62"/>
          <p:cNvSpPr txBox="1"/>
          <p:nvPr/>
        </p:nvSpPr>
        <p:spPr>
          <a:xfrm rot="10800000" flipH="1" flipV="1">
            <a:off x="6161023" y="1815541"/>
            <a:ext cx="1518834" cy="369332"/>
          </a:xfrm>
          <a:prstGeom prst="rect">
            <a:avLst/>
          </a:prstGeom>
          <a:noFill/>
        </p:spPr>
        <p:txBody>
          <a:bodyPr wrap="square" rtlCol="0">
            <a:spAutoFit/>
          </a:bodyPr>
          <a:lstStyle/>
          <a:p>
            <a:r>
              <a:rPr lang="en-US" dirty="0"/>
              <a:t>Step 1</a:t>
            </a:r>
          </a:p>
        </p:txBody>
      </p:sp>
      <p:sp>
        <p:nvSpPr>
          <p:cNvPr id="64" name="TextBox 63"/>
          <p:cNvSpPr txBox="1"/>
          <p:nvPr/>
        </p:nvSpPr>
        <p:spPr>
          <a:xfrm rot="10800000" flipH="1" flipV="1">
            <a:off x="6158679" y="4116480"/>
            <a:ext cx="1518834" cy="369332"/>
          </a:xfrm>
          <a:prstGeom prst="rect">
            <a:avLst/>
          </a:prstGeom>
          <a:noFill/>
        </p:spPr>
        <p:txBody>
          <a:bodyPr wrap="square" rtlCol="0">
            <a:spAutoFit/>
          </a:bodyPr>
          <a:lstStyle/>
          <a:p>
            <a:r>
              <a:rPr lang="en-US" dirty="0"/>
              <a:t>Step 2</a:t>
            </a:r>
          </a:p>
        </p:txBody>
      </p:sp>
      <p:sp>
        <p:nvSpPr>
          <p:cNvPr id="5" name="TextBox 4"/>
          <p:cNvSpPr txBox="1"/>
          <p:nvPr/>
        </p:nvSpPr>
        <p:spPr>
          <a:xfrm>
            <a:off x="8144426" y="314429"/>
            <a:ext cx="805912" cy="646331"/>
          </a:xfrm>
          <a:prstGeom prst="rect">
            <a:avLst/>
          </a:prstGeom>
          <a:noFill/>
        </p:spPr>
        <p:txBody>
          <a:bodyPr wrap="square" rtlCol="0">
            <a:spAutoFit/>
          </a:bodyPr>
          <a:lstStyle/>
          <a:p>
            <a:r>
              <a:rPr lang="en-US" dirty="0"/>
              <a:t>omics</a:t>
            </a:r>
          </a:p>
          <a:p>
            <a:r>
              <a:rPr lang="en-US" dirty="0"/>
              <a:t>data</a:t>
            </a:r>
          </a:p>
        </p:txBody>
      </p:sp>
      <p:cxnSp>
        <p:nvCxnSpPr>
          <p:cNvPr id="49" name="Straight Arrow Connector 48"/>
          <p:cNvCxnSpPr>
            <a:cxnSpLocks/>
            <a:endCxn id="51" idx="0"/>
          </p:cNvCxnSpPr>
          <p:nvPr/>
        </p:nvCxnSpPr>
        <p:spPr>
          <a:xfrm>
            <a:off x="8797960" y="708188"/>
            <a:ext cx="563839" cy="51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0800000" flipH="1" flipV="1">
            <a:off x="7033672" y="1227078"/>
            <a:ext cx="1434688" cy="646331"/>
          </a:xfrm>
          <a:prstGeom prst="rect">
            <a:avLst/>
          </a:prstGeom>
        </p:spPr>
        <p:txBody>
          <a:bodyPr wrap="none">
            <a:spAutoFit/>
          </a:bodyPr>
          <a:lstStyle/>
          <a:p>
            <a:r>
              <a:rPr lang="en-US" b="1" u="sng" dirty="0">
                <a:solidFill>
                  <a:srgbClr val="FF40FF"/>
                </a:solidFill>
              </a:rPr>
              <a:t>Defined list </a:t>
            </a:r>
          </a:p>
          <a:p>
            <a:r>
              <a:rPr lang="en-US" b="1" u="sng" dirty="0">
                <a:solidFill>
                  <a:srgbClr val="FF40FF"/>
                </a:solidFill>
              </a:rPr>
              <a:t>of proteins</a:t>
            </a:r>
            <a:r>
              <a:rPr lang="en-US" dirty="0">
                <a:solidFill>
                  <a:srgbClr val="FF40FF"/>
                </a:solidFill>
              </a:rPr>
              <a:t> </a:t>
            </a:r>
            <a:endParaRPr lang="en-US" dirty="0"/>
          </a:p>
        </p:txBody>
      </p:sp>
      <p:sp>
        <p:nvSpPr>
          <p:cNvPr id="51" name="Rectangle 50"/>
          <p:cNvSpPr/>
          <p:nvPr/>
        </p:nvSpPr>
        <p:spPr>
          <a:xfrm rot="10800000" flipH="1" flipV="1">
            <a:off x="8624747" y="1219595"/>
            <a:ext cx="1474102" cy="646331"/>
          </a:xfrm>
          <a:prstGeom prst="rect">
            <a:avLst/>
          </a:prstGeom>
        </p:spPr>
        <p:txBody>
          <a:bodyPr wrap="square">
            <a:spAutoFit/>
          </a:bodyPr>
          <a:lstStyle/>
          <a:p>
            <a:r>
              <a:rPr lang="en-US" b="1" u="sng" dirty="0">
                <a:solidFill>
                  <a:srgbClr val="FF40FF"/>
                </a:solidFill>
              </a:rPr>
              <a:t>Ranked list of proteins</a:t>
            </a:r>
            <a:r>
              <a:rPr lang="en-US" dirty="0">
                <a:solidFill>
                  <a:srgbClr val="FF40FF"/>
                </a:solidFill>
              </a:rPr>
              <a:t> </a:t>
            </a:r>
            <a:endParaRPr lang="en-US" dirty="0"/>
          </a:p>
        </p:txBody>
      </p:sp>
      <p:cxnSp>
        <p:nvCxnSpPr>
          <p:cNvPr id="52" name="Straight Arrow Connector 51"/>
          <p:cNvCxnSpPr>
            <a:cxnSpLocks/>
            <a:endCxn id="50" idx="0"/>
          </p:cNvCxnSpPr>
          <p:nvPr/>
        </p:nvCxnSpPr>
        <p:spPr>
          <a:xfrm flipH="1">
            <a:off x="7751016" y="746445"/>
            <a:ext cx="356728" cy="48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rot="10800000" flipH="1" flipV="1">
            <a:off x="7109270" y="1742747"/>
            <a:ext cx="3101167" cy="369332"/>
          </a:xfrm>
          <a:prstGeom prst="rect">
            <a:avLst/>
          </a:prstGeom>
        </p:spPr>
        <p:txBody>
          <a:bodyPr wrap="square">
            <a:spAutoFit/>
          </a:bodyPr>
          <a:lstStyle/>
          <a:p>
            <a:pPr algn="ctr"/>
            <a:r>
              <a:rPr lang="en-US" b="1" u="sng" dirty="0">
                <a:solidFill>
                  <a:srgbClr val="D36864"/>
                </a:solidFill>
              </a:rPr>
              <a:t>pathway enrichment  test</a:t>
            </a:r>
            <a:endParaRPr lang="en-US" dirty="0">
              <a:solidFill>
                <a:srgbClr val="D36864"/>
              </a:solidFill>
            </a:endParaRPr>
          </a:p>
        </p:txBody>
      </p:sp>
      <p:sp>
        <p:nvSpPr>
          <p:cNvPr id="54" name="Rectangle 53"/>
          <p:cNvSpPr/>
          <p:nvPr/>
        </p:nvSpPr>
        <p:spPr>
          <a:xfrm rot="10800000" flipH="1" flipV="1">
            <a:off x="6471947" y="2327165"/>
            <a:ext cx="1632306" cy="646331"/>
          </a:xfrm>
          <a:prstGeom prst="rect">
            <a:avLst/>
          </a:prstGeom>
        </p:spPr>
        <p:txBody>
          <a:bodyPr wrap="none">
            <a:spAutoFit/>
          </a:bodyPr>
          <a:lstStyle/>
          <a:p>
            <a:pPr algn="ctr"/>
            <a:r>
              <a:rPr lang="en-US" b="1" u="sng" dirty="0">
                <a:solidFill>
                  <a:srgbClr val="D36864"/>
                </a:solidFill>
              </a:rPr>
              <a:t>Fisher’s exact</a:t>
            </a:r>
          </a:p>
          <a:p>
            <a:pPr algn="ctr"/>
            <a:r>
              <a:rPr lang="en-US" b="1" u="sng" dirty="0">
                <a:solidFill>
                  <a:srgbClr val="D36864"/>
                </a:solidFill>
              </a:rPr>
              <a:t>test</a:t>
            </a:r>
            <a:endParaRPr lang="en-US" dirty="0">
              <a:solidFill>
                <a:srgbClr val="D36864"/>
              </a:solidFill>
            </a:endParaRPr>
          </a:p>
        </p:txBody>
      </p:sp>
      <p:sp>
        <p:nvSpPr>
          <p:cNvPr id="55" name="Rectangle 54"/>
          <p:cNvSpPr/>
          <p:nvPr/>
        </p:nvSpPr>
        <p:spPr>
          <a:xfrm rot="10800000" flipH="1" flipV="1">
            <a:off x="8271859" y="2161177"/>
            <a:ext cx="2548326" cy="923330"/>
          </a:xfrm>
          <a:prstGeom prst="rect">
            <a:avLst/>
          </a:prstGeom>
        </p:spPr>
        <p:txBody>
          <a:bodyPr wrap="none">
            <a:spAutoFit/>
          </a:bodyPr>
          <a:lstStyle/>
          <a:p>
            <a:pPr algn="ctr"/>
            <a:r>
              <a:rPr lang="en-US" b="1" u="sng" dirty="0">
                <a:solidFill>
                  <a:srgbClr val="D36864"/>
                </a:solidFill>
              </a:rPr>
              <a:t>GSEA</a:t>
            </a:r>
          </a:p>
          <a:p>
            <a:pPr algn="ctr"/>
            <a:r>
              <a:rPr lang="en-US" b="1" u="sng" dirty="0">
                <a:solidFill>
                  <a:srgbClr val="D36864"/>
                </a:solidFill>
              </a:rPr>
              <a:t>modified  Kolmogorov-</a:t>
            </a:r>
          </a:p>
          <a:p>
            <a:pPr algn="ctr"/>
            <a:r>
              <a:rPr lang="en-US" b="1" u="sng" dirty="0">
                <a:solidFill>
                  <a:srgbClr val="D36864"/>
                </a:solidFill>
              </a:rPr>
              <a:t>Smirnov (KS) test</a:t>
            </a:r>
            <a:endParaRPr lang="en-US" dirty="0">
              <a:solidFill>
                <a:srgbClr val="D36864"/>
              </a:solidFill>
            </a:endParaRPr>
          </a:p>
        </p:txBody>
      </p:sp>
      <p:cxnSp>
        <p:nvCxnSpPr>
          <p:cNvPr id="56" name="Straight Arrow Connector 55"/>
          <p:cNvCxnSpPr/>
          <p:nvPr/>
        </p:nvCxnSpPr>
        <p:spPr>
          <a:xfrm flipH="1">
            <a:off x="8931192" y="3156500"/>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10800000" flipH="1" flipV="1">
            <a:off x="9066581" y="3271783"/>
            <a:ext cx="1162372" cy="369332"/>
          </a:xfrm>
          <a:prstGeom prst="rect">
            <a:avLst/>
          </a:prstGeom>
          <a:noFill/>
        </p:spPr>
        <p:txBody>
          <a:bodyPr wrap="square" rtlCol="0">
            <a:spAutoFit/>
          </a:bodyPr>
          <a:lstStyle/>
          <a:p>
            <a:r>
              <a:rPr lang="en-US" dirty="0" err="1"/>
              <a:t>pvalue</a:t>
            </a:r>
            <a:endParaRPr lang="en-US" dirty="0"/>
          </a:p>
        </p:txBody>
      </p:sp>
      <p:sp>
        <p:nvSpPr>
          <p:cNvPr id="59" name="TextBox 58"/>
          <p:cNvSpPr txBox="1"/>
          <p:nvPr/>
        </p:nvSpPr>
        <p:spPr>
          <a:xfrm rot="10800000" flipH="1" flipV="1">
            <a:off x="7331929" y="3290883"/>
            <a:ext cx="1162372" cy="369332"/>
          </a:xfrm>
          <a:prstGeom prst="rect">
            <a:avLst/>
          </a:prstGeom>
          <a:noFill/>
        </p:spPr>
        <p:txBody>
          <a:bodyPr wrap="square" rtlCol="0">
            <a:spAutoFit/>
          </a:bodyPr>
          <a:lstStyle/>
          <a:p>
            <a:r>
              <a:rPr lang="en-US" dirty="0" err="1"/>
              <a:t>pvalue</a:t>
            </a:r>
            <a:endParaRPr lang="en-US" dirty="0"/>
          </a:p>
        </p:txBody>
      </p:sp>
      <p:sp>
        <p:nvSpPr>
          <p:cNvPr id="60" name="TextBox 59"/>
          <p:cNvSpPr txBox="1"/>
          <p:nvPr/>
        </p:nvSpPr>
        <p:spPr>
          <a:xfrm rot="10800000" flipH="1" flipV="1">
            <a:off x="6463621" y="4420491"/>
            <a:ext cx="4024253" cy="646331"/>
          </a:xfrm>
          <a:prstGeom prst="rect">
            <a:avLst/>
          </a:prstGeom>
          <a:noFill/>
        </p:spPr>
        <p:txBody>
          <a:bodyPr wrap="square" rtlCol="0">
            <a:spAutoFit/>
          </a:bodyPr>
          <a:lstStyle/>
          <a:p>
            <a:r>
              <a:rPr lang="en-US" dirty="0">
                <a:solidFill>
                  <a:srgbClr val="FF0000"/>
                </a:solidFill>
              </a:rPr>
              <a:t>correction for multiple hypothesis testing</a:t>
            </a:r>
          </a:p>
        </p:txBody>
      </p:sp>
      <p:cxnSp>
        <p:nvCxnSpPr>
          <p:cNvPr id="62" name="Straight Connector 61"/>
          <p:cNvCxnSpPr/>
          <p:nvPr/>
        </p:nvCxnSpPr>
        <p:spPr>
          <a:xfrm flipH="1" flipV="1">
            <a:off x="8516783" y="2075772"/>
            <a:ext cx="149" cy="141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9472670" y="3720138"/>
            <a:ext cx="1" cy="700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7703512" y="3742997"/>
            <a:ext cx="15190" cy="677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rot="10800000" flipH="1" flipV="1">
            <a:off x="8931192" y="5134497"/>
            <a:ext cx="1162372" cy="646331"/>
          </a:xfrm>
          <a:prstGeom prst="rect">
            <a:avLst/>
          </a:prstGeom>
          <a:noFill/>
        </p:spPr>
        <p:txBody>
          <a:bodyPr wrap="square" rtlCol="0">
            <a:spAutoFit/>
          </a:bodyPr>
          <a:lstStyle/>
          <a:p>
            <a:r>
              <a:rPr lang="en-US" dirty="0"/>
              <a:t>corrected </a:t>
            </a:r>
            <a:r>
              <a:rPr lang="en-US" dirty="0" err="1"/>
              <a:t>pvalue</a:t>
            </a:r>
            <a:endParaRPr lang="en-US" dirty="0"/>
          </a:p>
        </p:txBody>
      </p:sp>
      <p:sp>
        <p:nvSpPr>
          <p:cNvPr id="68" name="TextBox 67"/>
          <p:cNvSpPr txBox="1"/>
          <p:nvPr/>
        </p:nvSpPr>
        <p:spPr>
          <a:xfrm rot="10800000" flipH="1" flipV="1">
            <a:off x="7089941" y="5088795"/>
            <a:ext cx="1162372" cy="646331"/>
          </a:xfrm>
          <a:prstGeom prst="rect">
            <a:avLst/>
          </a:prstGeom>
          <a:noFill/>
        </p:spPr>
        <p:txBody>
          <a:bodyPr wrap="square" rtlCol="0">
            <a:spAutoFit/>
          </a:bodyPr>
          <a:lstStyle/>
          <a:p>
            <a:r>
              <a:rPr lang="en-US"/>
              <a:t>corrected </a:t>
            </a:r>
            <a:r>
              <a:rPr lang="en-US" dirty="0" err="1"/>
              <a:t>pvalue</a:t>
            </a:r>
            <a:endParaRPr lang="en-US" dirty="0"/>
          </a:p>
        </p:txBody>
      </p:sp>
      <p:cxnSp>
        <p:nvCxnSpPr>
          <p:cNvPr id="86" name="Straight Connector 85"/>
          <p:cNvCxnSpPr/>
          <p:nvPr/>
        </p:nvCxnSpPr>
        <p:spPr>
          <a:xfrm flipV="1">
            <a:off x="8301161" y="5112229"/>
            <a:ext cx="1" cy="690871"/>
          </a:xfrm>
          <a:prstGeom prst="line">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161022" y="201479"/>
            <a:ext cx="4684109" cy="5997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Content Placeholder 2"/>
          <p:cNvSpPr>
            <a:spLocks noGrp="1"/>
          </p:cNvSpPr>
          <p:nvPr>
            <p:ph idx="1"/>
          </p:nvPr>
        </p:nvSpPr>
        <p:spPr>
          <a:xfrm>
            <a:off x="1471363" y="1776919"/>
            <a:ext cx="4687465" cy="4422405"/>
          </a:xfrm>
        </p:spPr>
        <p:txBody>
          <a:bodyPr>
            <a:normAutofit/>
          </a:bodyPr>
          <a:lstStyle/>
          <a:p>
            <a:r>
              <a:rPr lang="en-US" sz="2400" dirty="0"/>
              <a:t>Fisher’s Exact Test, aka Hypergeometric Test</a:t>
            </a:r>
          </a:p>
          <a:p>
            <a:pPr marL="342900" lvl="1" indent="-342900">
              <a:buFont typeface="Arial"/>
              <a:buChar char="•"/>
            </a:pPr>
            <a:r>
              <a:rPr lang="en-US" dirty="0"/>
              <a:t>GSEA for ranked lists.</a:t>
            </a:r>
          </a:p>
          <a:p>
            <a:r>
              <a:rPr lang="en-US" sz="2400" dirty="0"/>
              <a:t>Multiple test corrections:</a:t>
            </a:r>
          </a:p>
          <a:p>
            <a:pPr lvl="1"/>
            <a:r>
              <a:rPr lang="en-US" dirty="0" err="1"/>
              <a:t>Bonferroni</a:t>
            </a:r>
            <a:r>
              <a:rPr lang="en-US" dirty="0"/>
              <a:t> correction</a:t>
            </a:r>
          </a:p>
          <a:p>
            <a:pPr lvl="1"/>
            <a:r>
              <a:rPr lang="en-US" dirty="0"/>
              <a:t>False Discovery Rate computation using </a:t>
            </a:r>
            <a:r>
              <a:rPr lang="en-US" dirty="0" err="1"/>
              <a:t>Benjamini</a:t>
            </a:r>
            <a:r>
              <a:rPr lang="en-US" dirty="0"/>
              <a:t>-Hochberg procedure</a:t>
            </a:r>
          </a:p>
        </p:txBody>
      </p:sp>
      <p:cxnSp>
        <p:nvCxnSpPr>
          <p:cNvPr id="29" name="Straight Arrow Connector 28"/>
          <p:cNvCxnSpPr/>
          <p:nvPr/>
        </p:nvCxnSpPr>
        <p:spPr>
          <a:xfrm flipH="1">
            <a:off x="6648464" y="3147717"/>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17DBF0E-DCB9-1744-B1FE-5B5F3824838D}"/>
              </a:ext>
            </a:extLst>
          </p:cNvPr>
          <p:cNvSpPr/>
          <p:nvPr/>
        </p:nvSpPr>
        <p:spPr>
          <a:xfrm>
            <a:off x="1747976" y="212228"/>
            <a:ext cx="3687799" cy="1477328"/>
          </a:xfrm>
          <a:prstGeom prst="rect">
            <a:avLst/>
          </a:prstGeom>
        </p:spPr>
        <p:txBody>
          <a:bodyPr wrap="square">
            <a:spAutoFit/>
          </a:bodyPr>
          <a:lstStyle/>
          <a:p>
            <a:r>
              <a:rPr lang="en-US" sz="3000" b="1" dirty="0"/>
              <a:t>Two types of gene lists : defined or ranked list.</a:t>
            </a:r>
          </a:p>
        </p:txBody>
      </p:sp>
      <p:sp>
        <p:nvSpPr>
          <p:cNvPr id="4" name="Slide Number Placeholder 3">
            <a:extLst>
              <a:ext uri="{FF2B5EF4-FFF2-40B4-BE49-F238E27FC236}">
                <a16:creationId xmlns:a16="http://schemas.microsoft.com/office/drawing/2014/main" id="{DFDE803C-C753-E141-BCFF-9FC6C6CFAE90}"/>
              </a:ext>
            </a:extLst>
          </p:cNvPr>
          <p:cNvSpPr>
            <a:spLocks noGrp="1"/>
          </p:cNvSpPr>
          <p:nvPr>
            <p:ph type="sldNum" sz="quarter" idx="12"/>
          </p:nvPr>
        </p:nvSpPr>
        <p:spPr/>
        <p:txBody>
          <a:bodyPr/>
          <a:lstStyle/>
          <a:p>
            <a:fld id="{98DDC0CE-AB8E-E941-A89C-F3A04681F3DC}" type="slidenum">
              <a:rPr lang="en-US" smtClean="0"/>
              <a:t>6</a:t>
            </a:fld>
            <a:endParaRPr lang="en-US"/>
          </a:p>
        </p:txBody>
      </p:sp>
      <p:sp>
        <p:nvSpPr>
          <p:cNvPr id="6" name="Rectangle 5">
            <a:extLst>
              <a:ext uri="{FF2B5EF4-FFF2-40B4-BE49-F238E27FC236}">
                <a16:creationId xmlns:a16="http://schemas.microsoft.com/office/drawing/2014/main" id="{BA8DC4E6-6C9B-F66C-5079-2E81AD90688D}"/>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3" name="Rectangle 2">
            <a:extLst>
              <a:ext uri="{FF2B5EF4-FFF2-40B4-BE49-F238E27FC236}">
                <a16:creationId xmlns:a16="http://schemas.microsoft.com/office/drawing/2014/main" id="{DACA2EB7-7E8E-D6F7-D22F-A3DE6C8066D7}"/>
              </a:ext>
            </a:extLst>
          </p:cNvPr>
          <p:cNvSpPr/>
          <p:nvPr/>
        </p:nvSpPr>
        <p:spPr>
          <a:xfrm>
            <a:off x="8350011" y="1219596"/>
            <a:ext cx="2370626" cy="492387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902819"/>
      </p:ext>
    </p:extLst>
  </p:cSld>
  <p:clrMapOvr>
    <a:masterClrMapping/>
  </p:clrMapOvr>
  <mc:AlternateContent xmlns:mc="http://schemas.openxmlformats.org/markup-compatibility/2006" xmlns:p14="http://schemas.microsoft.com/office/powerpoint/2010/main">
    <mc:Choice Requires="p14">
      <p:transition spd="slow" p14:dur="2000" advTm="34903"/>
    </mc:Choice>
    <mc:Fallback xmlns="">
      <p:transition spd="slow" advTm="349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Why test enrichment with </a:t>
            </a:r>
            <a:r>
              <a:rPr lang="en-US" sz="3600" b="1" dirty="0">
                <a:solidFill>
                  <a:srgbClr val="FD01F5"/>
                </a:solidFill>
              </a:rPr>
              <a:t>ranked gene lists</a:t>
            </a:r>
            <a:r>
              <a:rPr lang="en-US" sz="3600" b="1" dirty="0"/>
              <a:t>?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Possible problems with </a:t>
            </a:r>
            <a:r>
              <a:rPr lang="en-US" dirty="0" err="1"/>
              <a:t>thresholded</a:t>
            </a:r>
            <a:r>
              <a:rPr lang="en-US" dirty="0"/>
              <a:t> gene list test include:</a:t>
            </a:r>
          </a:p>
          <a:p>
            <a:pPr lvl="1"/>
            <a:r>
              <a:rPr lang="en-US" dirty="0"/>
              <a:t>No “natural” value for the threshold.  Avoids arbitrary cut-offs.</a:t>
            </a:r>
          </a:p>
          <a:p>
            <a:pPr lvl="1"/>
            <a:r>
              <a:rPr lang="en-US" dirty="0"/>
              <a:t>Different results at different threshold settings</a:t>
            </a:r>
          </a:p>
          <a:p>
            <a:pPr lvl="1"/>
            <a:r>
              <a:rPr lang="en-CA" dirty="0"/>
              <a:t>Useful for Noisy or Weak Signals</a:t>
            </a:r>
          </a:p>
          <a:p>
            <a:pPr lvl="2"/>
            <a:r>
              <a:rPr lang="en-CA" dirty="0"/>
              <a:t>Particularly valuable when no genes are strongly differentially expressed, but </a:t>
            </a:r>
            <a:r>
              <a:rPr lang="en-CA" b="1" dirty="0"/>
              <a:t>pathways</a:t>
            </a:r>
            <a:r>
              <a:rPr lang="en-CA" dirty="0"/>
              <a:t> still show directional change.</a:t>
            </a:r>
            <a:endParaRPr lang="en-US" dirty="0"/>
          </a:p>
          <a:p>
            <a:pPr lvl="1"/>
            <a:r>
              <a:rPr lang="en-US" dirty="0"/>
              <a:t>Possible loss of statistical power due to the thresholding</a:t>
            </a:r>
          </a:p>
          <a:p>
            <a:pPr lvl="2"/>
            <a:r>
              <a:rPr lang="en-US" dirty="0"/>
              <a:t>No resolution between significant signals with different strengths</a:t>
            </a:r>
          </a:p>
          <a:p>
            <a:pPr lvl="2"/>
            <a:r>
              <a:rPr lang="en-US" dirty="0"/>
              <a:t>Weak signals are ignored.</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7</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4" name="TextBox 3">
            <a:extLst>
              <a:ext uri="{FF2B5EF4-FFF2-40B4-BE49-F238E27FC236}">
                <a16:creationId xmlns:a16="http://schemas.microsoft.com/office/drawing/2014/main" id="{41902DDC-350B-0C59-1A41-D0D36A623ADB}"/>
              </a:ext>
            </a:extLst>
          </p:cNvPr>
          <p:cNvSpPr txBox="1"/>
          <p:nvPr/>
        </p:nvSpPr>
        <p:spPr>
          <a:xfrm>
            <a:off x="1657832" y="5312549"/>
            <a:ext cx="8876336" cy="954107"/>
          </a:xfrm>
          <a:prstGeom prst="rect">
            <a:avLst/>
          </a:prstGeom>
          <a:noFill/>
        </p:spPr>
        <p:txBody>
          <a:bodyPr wrap="square" rtlCol="0">
            <a:spAutoFit/>
          </a:bodyPr>
          <a:lstStyle/>
          <a:p>
            <a:r>
              <a:rPr lang="en-CA" sz="2800" dirty="0"/>
              <a:t>** reduces bias, increases reproducibility, and improves sensitivity for detecting real biological patterns</a:t>
            </a:r>
            <a:endParaRPr lang="en-US" sz="2800" dirty="0"/>
          </a:p>
        </p:txBody>
      </p:sp>
    </p:spTree>
    <p:extLst>
      <p:ext uri="{BB962C8B-B14F-4D97-AF65-F5344CB8AC3E}">
        <p14:creationId xmlns:p14="http://schemas.microsoft.com/office/powerpoint/2010/main" val="3697603602"/>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2818356" y="177235"/>
            <a:ext cx="8535444" cy="1325563"/>
          </a:xfrm>
        </p:spPr>
        <p:txBody>
          <a:bodyPr>
            <a:normAutofit/>
          </a:bodyPr>
          <a:lstStyle/>
          <a:p>
            <a:pPr algn="ctr"/>
            <a:r>
              <a:rPr lang="en-US" sz="3600" b="1" dirty="0">
                <a:ea typeface="ＭＳ Ｐゴシック" pitchFamily="-108" charset="-128"/>
                <a:cs typeface="ＭＳ Ｐゴシック" pitchFamily="-108" charset="-128"/>
              </a:rPr>
              <a:t>Gene Set Enrichment Analysis - GSEA</a:t>
            </a:r>
          </a:p>
        </p:txBody>
      </p:sp>
      <p:sp>
        <p:nvSpPr>
          <p:cNvPr id="31748" name="Rectangle 3"/>
          <p:cNvSpPr>
            <a:spLocks noGrp="1" noChangeArrowheads="1"/>
          </p:cNvSpPr>
          <p:nvPr>
            <p:ph type="body" idx="1"/>
          </p:nvPr>
        </p:nvSpPr>
        <p:spPr/>
        <p:txBody>
          <a:bodyPr>
            <a:normAutofit/>
          </a:bodyPr>
          <a:lstStyle/>
          <a:p>
            <a:pPr marL="533400" indent="-533400"/>
            <a:r>
              <a:rPr lang="en-US" sz="2400" dirty="0">
                <a:ea typeface="ＭＳ Ｐゴシック" pitchFamily="-108" charset="-128"/>
                <a:cs typeface="ＭＳ Ｐゴシック" pitchFamily="-108" charset="-128"/>
              </a:rPr>
              <a:t>Original paper published in Nature Genetics 2003 (</a:t>
            </a:r>
            <a:r>
              <a:rPr lang="en-US" sz="2400" dirty="0" err="1">
                <a:ea typeface="ＭＳ Ｐゴシック" pitchFamily="-108" charset="-128"/>
                <a:cs typeface="ＭＳ Ｐゴシック" pitchFamily="-108" charset="-128"/>
              </a:rPr>
              <a:t>Mootha</a:t>
            </a:r>
            <a:r>
              <a:rPr lang="en-US" sz="2400" dirty="0">
                <a:ea typeface="ＭＳ Ｐゴシック" pitchFamily="-108" charset="-128"/>
                <a:cs typeface="ＭＳ Ｐゴシック" pitchFamily="-108" charset="-128"/>
              </a:rPr>
              <a:t> </a:t>
            </a:r>
            <a:r>
              <a:rPr lang="en-US" sz="2400" dirty="0" err="1">
                <a:ea typeface="ＭＳ Ｐゴシック" pitchFamily="-108" charset="-128"/>
                <a:cs typeface="ＭＳ Ｐゴシック" pitchFamily="-108" charset="-128"/>
              </a:rPr>
              <a:t>el</a:t>
            </a:r>
            <a:r>
              <a:rPr lang="en-US" sz="2400" dirty="0">
                <a:ea typeface="ＭＳ Ｐゴシック" pitchFamily="-108" charset="-128"/>
                <a:cs typeface="ＭＳ Ｐゴシック" pitchFamily="-108" charset="-128"/>
              </a:rPr>
              <a:t> al) and modified and republished in PNAS 2005 (Subramanian et al)</a:t>
            </a:r>
          </a:p>
          <a:p>
            <a:pPr marL="533400" indent="-533400"/>
            <a:r>
              <a:rPr lang="en-CA" sz="2400" dirty="0"/>
              <a:t>In the original paper, </a:t>
            </a:r>
            <a:r>
              <a:rPr lang="en-CA" sz="2400" dirty="0" err="1"/>
              <a:t>Mootha</a:t>
            </a:r>
            <a:r>
              <a:rPr lang="en-CA" sz="2400" dirty="0"/>
              <a:t> et al (2003) studied diabetes and identified that their gene list was significantly enriched in a pathway called “oxidative phosphorylation”. </a:t>
            </a:r>
          </a:p>
          <a:p>
            <a:pPr marL="533400" indent="-533400"/>
            <a:r>
              <a:rPr lang="en-CA" sz="2400" dirty="0"/>
              <a:t>The particularity of this finding was that the individual genes in this pathway were only down-regulated by a small amount but the addition of all these subtle signals had a great impact on the pathway. </a:t>
            </a:r>
          </a:p>
          <a:p>
            <a:pPr marL="533400" indent="-533400"/>
            <a:r>
              <a:rPr lang="en-CA" sz="2400" dirty="0"/>
              <a:t>They validated their finding experimentally.</a:t>
            </a:r>
            <a:endParaRPr lang="en-US" sz="2400" dirty="0">
              <a:ea typeface="ＭＳ Ｐゴシック" pitchFamily="-108" charset="-128"/>
              <a:cs typeface="ＭＳ Ｐゴシック" pitchFamily="-108" charset="-128"/>
            </a:endParaRPr>
          </a:p>
        </p:txBody>
      </p:sp>
      <p:sp>
        <p:nvSpPr>
          <p:cNvPr id="3" name="Slide Number Placeholder 2">
            <a:extLst>
              <a:ext uri="{FF2B5EF4-FFF2-40B4-BE49-F238E27FC236}">
                <a16:creationId xmlns:a16="http://schemas.microsoft.com/office/drawing/2014/main" id="{C820679A-8F48-D34F-88D7-7277182F969A}"/>
              </a:ext>
            </a:extLst>
          </p:cNvPr>
          <p:cNvSpPr>
            <a:spLocks noGrp="1"/>
          </p:cNvSpPr>
          <p:nvPr>
            <p:ph type="sldNum" sz="quarter" idx="12"/>
          </p:nvPr>
        </p:nvSpPr>
        <p:spPr/>
        <p:txBody>
          <a:bodyPr/>
          <a:lstStyle/>
          <a:p>
            <a:fld id="{98DDC0CE-AB8E-E941-A89C-F3A04681F3DC}" type="slidenum">
              <a:rPr lang="en-US" smtClean="0"/>
              <a:t>8</a:t>
            </a:fld>
            <a:endParaRPr lang="en-US"/>
          </a:p>
        </p:txBody>
      </p:sp>
      <p:sp>
        <p:nvSpPr>
          <p:cNvPr id="4" name="Rectangle 3">
            <a:extLst>
              <a:ext uri="{FF2B5EF4-FFF2-40B4-BE49-F238E27FC236}">
                <a16:creationId xmlns:a16="http://schemas.microsoft.com/office/drawing/2014/main" id="{2BB243DD-630F-7D9D-2F13-B386D05E310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26" name="Picture 2">
            <a:extLst>
              <a:ext uri="{FF2B5EF4-FFF2-40B4-BE49-F238E27FC236}">
                <a16:creationId xmlns:a16="http://schemas.microsoft.com/office/drawing/2014/main" id="{272D118E-9A8E-68FC-E6D6-23C139330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94" y="204324"/>
            <a:ext cx="25273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14564"/>
      </p:ext>
    </p:extLst>
  </p:cSld>
  <p:clrMapOvr>
    <a:masterClrMapping/>
  </p:clrMapOvr>
  <mc:AlternateContent xmlns:mc="http://schemas.openxmlformats.org/markup-compatibility/2006" xmlns:p14="http://schemas.microsoft.com/office/powerpoint/2010/main">
    <mc:Choice Requires="p14">
      <p:transition spd="slow" p14:dur="2000" advTm="3328"/>
    </mc:Choice>
    <mc:Fallback xmlns="">
      <p:transition spd="slow" advTm="33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GSEA score calculation</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9</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AF8AEC07-BF7A-55B7-EBA1-769977893EF6}"/>
              </a:ext>
            </a:extLst>
          </p:cNvPr>
          <p:cNvSpPr txBox="1"/>
          <p:nvPr/>
        </p:nvSpPr>
        <p:spPr>
          <a:xfrm>
            <a:off x="3199972" y="632046"/>
            <a:ext cx="5858335" cy="461665"/>
          </a:xfrm>
          <a:prstGeom prst="rect">
            <a:avLst/>
          </a:prstGeom>
          <a:noFill/>
        </p:spPr>
        <p:txBody>
          <a:bodyPr wrap="none" rtlCol="0">
            <a:spAutoFit/>
          </a:bodyPr>
          <a:lstStyle/>
          <a:p>
            <a:r>
              <a:rPr lang="en-CA" sz="2400" dirty="0"/>
              <a:t>modified Kolmogorov Smirnov test (KS test</a:t>
            </a:r>
            <a:r>
              <a:rPr lang="en-CA" dirty="0"/>
              <a:t>)</a:t>
            </a:r>
            <a:endParaRPr lang="en-US" dirty="0"/>
          </a:p>
        </p:txBody>
      </p:sp>
      <p:pic>
        <p:nvPicPr>
          <p:cNvPr id="6" name="Picture 5">
            <a:extLst>
              <a:ext uri="{FF2B5EF4-FFF2-40B4-BE49-F238E27FC236}">
                <a16:creationId xmlns:a16="http://schemas.microsoft.com/office/drawing/2014/main" id="{CB1E5EC6-3443-F4AD-E17A-265A085FD3E2}"/>
              </a:ext>
            </a:extLst>
          </p:cNvPr>
          <p:cNvPicPr>
            <a:picLocks noChangeAspect="1"/>
          </p:cNvPicPr>
          <p:nvPr/>
        </p:nvPicPr>
        <p:blipFill>
          <a:blip r:embed="rId3"/>
          <a:stretch>
            <a:fillRect/>
          </a:stretch>
        </p:blipFill>
        <p:spPr>
          <a:xfrm>
            <a:off x="231649" y="1057841"/>
            <a:ext cx="7887553" cy="5298509"/>
          </a:xfrm>
          <a:prstGeom prst="rect">
            <a:avLst/>
          </a:prstGeom>
        </p:spPr>
      </p:pic>
      <p:sp>
        <p:nvSpPr>
          <p:cNvPr id="7" name="TextBox 6">
            <a:extLst>
              <a:ext uri="{FF2B5EF4-FFF2-40B4-BE49-F238E27FC236}">
                <a16:creationId xmlns:a16="http://schemas.microsoft.com/office/drawing/2014/main" id="{4A6F99CB-A6D5-82B4-112A-14D28CAF7387}"/>
              </a:ext>
            </a:extLst>
          </p:cNvPr>
          <p:cNvSpPr txBox="1"/>
          <p:nvPr/>
        </p:nvSpPr>
        <p:spPr>
          <a:xfrm>
            <a:off x="8114089" y="1450734"/>
            <a:ext cx="3948475" cy="3693319"/>
          </a:xfrm>
          <a:prstGeom prst="rect">
            <a:avLst/>
          </a:prstGeom>
          <a:noFill/>
        </p:spPr>
        <p:txBody>
          <a:bodyPr wrap="square" rtlCol="0">
            <a:spAutoFit/>
          </a:bodyPr>
          <a:lstStyle/>
          <a:p>
            <a:r>
              <a:rPr lang="en-CA" dirty="0"/>
              <a:t>1. Walk down the ranked list of all genes.</a:t>
            </a:r>
          </a:p>
          <a:p>
            <a:r>
              <a:rPr lang="en-CA" b="1" dirty="0"/>
              <a:t>2. Increase a running-sum</a:t>
            </a:r>
            <a:r>
              <a:rPr lang="en-CA" dirty="0"/>
              <a:t> when a gene is in the gene set.</a:t>
            </a:r>
          </a:p>
          <a:p>
            <a:r>
              <a:rPr lang="en-CA" b="1" dirty="0"/>
              <a:t>3. Decrease the running-sum</a:t>
            </a:r>
            <a:r>
              <a:rPr lang="en-CA" dirty="0"/>
              <a:t> when a gene is not.</a:t>
            </a:r>
          </a:p>
          <a:p>
            <a:r>
              <a:rPr lang="en-CA" dirty="0"/>
              <a:t>4. The </a:t>
            </a:r>
            <a:r>
              <a:rPr lang="en-CA" b="1" dirty="0"/>
              <a:t>maximum deviation from zero</a:t>
            </a:r>
            <a:r>
              <a:rPr lang="en-CA" dirty="0"/>
              <a:t> of this running-sum is the </a:t>
            </a:r>
            <a:r>
              <a:rPr lang="en-CA" b="1" dirty="0"/>
              <a:t>enrichment score (ES)</a:t>
            </a:r>
          </a:p>
          <a:p>
            <a:r>
              <a:rPr lang="en-CA" b="1" dirty="0"/>
              <a:t>5</a:t>
            </a:r>
            <a:r>
              <a:rPr lang="en-CA" dirty="0"/>
              <a:t>.  Any gene contributing the ES before the maximum deviation is considered part of the </a:t>
            </a:r>
            <a:r>
              <a:rPr lang="en-CA" b="1" dirty="0"/>
              <a:t>leading edge.</a:t>
            </a:r>
            <a:endParaRPr lang="en-CA" dirty="0"/>
          </a:p>
          <a:p>
            <a:endParaRPr lang="en-US" dirty="0"/>
          </a:p>
        </p:txBody>
      </p:sp>
    </p:spTree>
    <p:extLst>
      <p:ext uri="{BB962C8B-B14F-4D97-AF65-F5344CB8AC3E}">
        <p14:creationId xmlns:p14="http://schemas.microsoft.com/office/powerpoint/2010/main" val="4201531374"/>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4967</TotalTime>
  <Words>2193</Words>
  <Application>Microsoft Macintosh PowerPoint</Application>
  <PresentationFormat>Widescreen</PresentationFormat>
  <Paragraphs>275</Paragraphs>
  <Slides>25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Aptos</vt:lpstr>
      <vt:lpstr>Aptos Display</vt:lpstr>
      <vt:lpstr>Arial</vt:lpstr>
      <vt:lpstr>Calibri</vt:lpstr>
      <vt:lpstr>Consolas</vt:lpstr>
      <vt:lpstr>Verdana</vt:lpstr>
      <vt:lpstr>Office Theme</vt:lpstr>
      <vt:lpstr>PowerPoint Presentation</vt:lpstr>
      <vt:lpstr>Course outline</vt:lpstr>
      <vt:lpstr>PowerPoint Presentation</vt:lpstr>
      <vt:lpstr>General Workflow of pathway enrichment analysis</vt:lpstr>
      <vt:lpstr>General Workflow of pathway enrichment analysis</vt:lpstr>
      <vt:lpstr>PowerPoint Presentation</vt:lpstr>
      <vt:lpstr>Why test enrichment with ranked gene lists? </vt:lpstr>
      <vt:lpstr>Gene Set Enrichment Analysis - GSEA</vt:lpstr>
      <vt:lpstr>PowerPoint Presentation</vt:lpstr>
      <vt:lpstr>Weighted - Kolmogorov Smirnov test (KS test)</vt:lpstr>
      <vt:lpstr>PowerPoint Presentation</vt:lpstr>
      <vt:lpstr>Going from ES, NES, p-value and FDR </vt:lpstr>
      <vt:lpstr>Which files do we need to run GSEA? </vt:lpstr>
      <vt:lpstr>PowerPoint Presentation</vt:lpstr>
      <vt:lpstr>What does a .gmt file look like? </vt:lpstr>
      <vt:lpstr>PowerPoint Presentation</vt:lpstr>
      <vt:lpstr>PowerPoint Presentation</vt:lpstr>
      <vt:lpstr>Network Basics</vt:lpstr>
      <vt:lpstr>Enrichment Map Basics</vt:lpstr>
      <vt:lpstr>Enrichment Map</vt:lpstr>
      <vt:lpstr>Typical Output</vt:lpstr>
      <vt:lpstr>PowerPoint Presentation</vt:lpstr>
      <vt:lpstr>PowerPoint Presentation</vt:lpstr>
      <vt:lpstr>PowerPoint Presentation</vt:lpstr>
      <vt:lpstr>Time for practical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Veronique Voisin</dc:creator>
  <cp:lastModifiedBy>Ruth Isserlin</cp:lastModifiedBy>
  <cp:revision>53</cp:revision>
  <dcterms:created xsi:type="dcterms:W3CDTF">2025-04-09T13:27:11Z</dcterms:created>
  <dcterms:modified xsi:type="dcterms:W3CDTF">2025-05-27T19:45:24Z</dcterms:modified>
</cp:coreProperties>
</file>